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ontserrat Classic Bold" panose="020B0604020202020204" charset="0"/>
      <p:regular r:id="rId10"/>
    </p:embeddedFont>
    <p:embeddedFont>
      <p:font typeface="Montserrat Semi-Bold" panose="020B0604020202020204" charset="0"/>
      <p:regular r:id="rId11"/>
    </p:embeddedFont>
    <p:embeddedFont>
      <p:font typeface="Montserrat Semi-Bold Bold" panose="020B0604020202020204" charset="0"/>
      <p:regular r:id="rId12"/>
    </p:embeddedFont>
    <p:embeddedFont>
      <p:font typeface="Open Sans 1" panose="020B0604020202020204" charset="0"/>
      <p:regular r:id="rId13"/>
    </p:embeddedFont>
    <p:embeddedFont>
      <p:font typeface="Open Sans 1 Bold" panose="020B0604020202020204" charset="0"/>
      <p:regular r:id="rId14"/>
    </p:embeddedFont>
    <p:embeddedFont>
      <p:font typeface="Open Sans 2" panose="020B0604020202020204" charset="0"/>
      <p:regular r:id="rId15"/>
    </p:embeddedFont>
    <p:embeddedFont>
      <p:font typeface="Open Sans 2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svg"/><Relationship Id="rId21" Type="http://schemas.openxmlformats.org/officeDocument/2006/relationships/image" Target="../media/image31.sv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svg"/><Relationship Id="rId50" Type="http://schemas.openxmlformats.org/officeDocument/2006/relationships/image" Target="../media/image60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sv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svg"/><Relationship Id="rId40" Type="http://schemas.openxmlformats.org/officeDocument/2006/relationships/image" Target="../media/image50.png"/><Relationship Id="rId45" Type="http://schemas.openxmlformats.org/officeDocument/2006/relationships/image" Target="../media/image55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43" Type="http://schemas.openxmlformats.org/officeDocument/2006/relationships/image" Target="../media/image53.sv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44634" y="1035703"/>
            <a:ext cx="257702" cy="8229600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73D7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133778" y="1892953"/>
            <a:ext cx="11271073" cy="29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2100" spc="132">
                <a:solidFill>
                  <a:srgbClr val="073D78"/>
                </a:solidFill>
                <a:latin typeface="Montserrat Semi-Bold Bold"/>
              </a:rPr>
              <a:t>THE APEX TECHNOLOGY GROUP, INC.</a:t>
            </a:r>
          </a:p>
        </p:txBody>
      </p:sp>
      <p:sp>
        <p:nvSpPr>
          <p:cNvPr id="5" name="Freeform 5"/>
          <p:cNvSpPr/>
          <p:nvPr/>
        </p:nvSpPr>
        <p:spPr>
          <a:xfrm>
            <a:off x="12775940" y="1089635"/>
            <a:ext cx="4483360" cy="1977953"/>
          </a:xfrm>
          <a:custGeom>
            <a:avLst/>
            <a:gdLst/>
            <a:ahLst/>
            <a:cxnLst/>
            <a:rect l="l" t="t" r="r" b="b"/>
            <a:pathLst>
              <a:path w="4483360" h="1977953">
                <a:moveTo>
                  <a:pt x="0" y="0"/>
                </a:moveTo>
                <a:lnTo>
                  <a:pt x="4483360" y="0"/>
                </a:lnTo>
                <a:lnTo>
                  <a:pt x="4483360" y="1977953"/>
                </a:lnTo>
                <a:lnTo>
                  <a:pt x="0" y="1977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55868" y="6938590"/>
            <a:ext cx="3603432" cy="2319710"/>
          </a:xfrm>
          <a:custGeom>
            <a:avLst/>
            <a:gdLst/>
            <a:ahLst/>
            <a:cxnLst/>
            <a:rect l="l" t="t" r="r" b="b"/>
            <a:pathLst>
              <a:path w="3603432" h="2319710">
                <a:moveTo>
                  <a:pt x="0" y="0"/>
                </a:moveTo>
                <a:lnTo>
                  <a:pt x="3603432" y="0"/>
                </a:lnTo>
                <a:lnTo>
                  <a:pt x="3603432" y="2319710"/>
                </a:lnTo>
                <a:lnTo>
                  <a:pt x="0" y="2319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446861" y="3858377"/>
            <a:ext cx="11957991" cy="2944571"/>
            <a:chOff x="0" y="0"/>
            <a:chExt cx="15943988" cy="3926095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5943988" cy="692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r>
                <a:rPr lang="en-US" sz="3600" spc="126">
                  <a:solidFill>
                    <a:srgbClr val="073D78"/>
                  </a:solidFill>
                  <a:latin typeface="Montserrat Classic Bold"/>
                </a:rPr>
                <a:t>CT COST - CYBERSECURITY SERVICES BRIEFING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9405"/>
              <a:ext cx="15463799" cy="2726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2100" spc="75">
                  <a:solidFill>
                    <a:srgbClr val="073D78"/>
                  </a:solidFill>
                  <a:latin typeface="Montserrat Semi-Bold Bold"/>
                </a:rPr>
                <a:t>PRESENTED BY: </a:t>
              </a:r>
            </a:p>
            <a:p>
              <a:pPr algn="l">
                <a:lnSpc>
                  <a:spcPts val="2730"/>
                </a:lnSpc>
              </a:pPr>
              <a:endParaRPr lang="en-US" sz="2100" spc="75">
                <a:solidFill>
                  <a:srgbClr val="073D78"/>
                </a:solidFill>
                <a:latin typeface="Montserrat Semi-Bold Bold"/>
              </a:endParaRPr>
            </a:p>
            <a:p>
              <a:pPr algn="l">
                <a:lnSpc>
                  <a:spcPts val="2730"/>
                </a:lnSpc>
              </a:pPr>
              <a:r>
                <a:rPr lang="en-US" sz="2100" spc="75">
                  <a:solidFill>
                    <a:srgbClr val="073D78"/>
                  </a:solidFill>
                  <a:latin typeface="Montserrat Semi-Bold Bold"/>
                </a:rPr>
                <a:t>COREY MCQUADE</a:t>
              </a:r>
            </a:p>
            <a:p>
              <a:pPr algn="l">
                <a:lnSpc>
                  <a:spcPts val="2730"/>
                </a:lnSpc>
              </a:pPr>
              <a:r>
                <a:rPr lang="en-US" sz="2100" spc="75">
                  <a:solidFill>
                    <a:srgbClr val="073D78"/>
                  </a:solidFill>
                  <a:latin typeface="Montserrat Semi-Bold Bold"/>
                </a:rPr>
                <a:t>DIRECTOR OF ENGINEERING</a:t>
              </a:r>
            </a:p>
            <a:p>
              <a:pPr algn="l">
                <a:lnSpc>
                  <a:spcPts val="2730"/>
                </a:lnSpc>
              </a:pPr>
              <a:r>
                <a:rPr lang="en-US" sz="2100" spc="75">
                  <a:solidFill>
                    <a:srgbClr val="073D78"/>
                  </a:solidFill>
                  <a:latin typeface="Montserrat Semi-Bold Bold"/>
                </a:rPr>
                <a:t>THE APEX TECHNOLOGY GROUP, INC.</a:t>
              </a:r>
            </a:p>
            <a:p>
              <a:pPr algn="l">
                <a:lnSpc>
                  <a:spcPts val="2730"/>
                </a:lnSpc>
              </a:pPr>
              <a:r>
                <a:rPr lang="en-US" sz="2100" spc="75">
                  <a:solidFill>
                    <a:srgbClr val="073D78"/>
                  </a:solidFill>
                  <a:latin typeface="Montserrat Semi-Bold Bold"/>
                </a:rPr>
                <a:t>CMCQUADE@APEXTECHGROUP.COM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74059" y="3564761"/>
            <a:ext cx="920653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73D78"/>
                </a:solidFill>
                <a:latin typeface="Open Sans 1"/>
              </a:rPr>
              <a:t>May 14,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48800" y="1035703"/>
            <a:ext cx="210021" cy="8229600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76946" y="6776630"/>
            <a:ext cx="2766105" cy="3211733"/>
          </a:xfrm>
          <a:custGeom>
            <a:avLst/>
            <a:gdLst/>
            <a:ahLst/>
            <a:cxnLst/>
            <a:rect l="l" t="t" r="r" b="b"/>
            <a:pathLst>
              <a:path w="2766105" h="3211733">
                <a:moveTo>
                  <a:pt x="0" y="0"/>
                </a:moveTo>
                <a:lnTo>
                  <a:pt x="2766105" y="0"/>
                </a:lnTo>
                <a:lnTo>
                  <a:pt x="2766105" y="3211733"/>
                </a:lnTo>
                <a:lnTo>
                  <a:pt x="0" y="321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925174" y="1238586"/>
            <a:ext cx="8077688" cy="778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 Bold"/>
              </a:rPr>
              <a:t>Background: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The Apex Technology Group, Inc. has been at the forefront of technology solutions catering specifically to the public sector for 25 years. With a large focus on K-12 educational institutions and municipal government entities, Apex has established itself as a trusted advisor to many across the CT/RI/MA region. Offering expertise in technology strategy and support, Apex has consistently delivered innovative solutions tailored to the unique needs of its clients. Through strategic partnerships and a commitment to excellence, Apex continues to empower schools and local governments with innovative technology solutions fostering digital transformation</a:t>
            </a:r>
          </a:p>
          <a:p>
            <a:pPr algn="l">
              <a:lnSpc>
                <a:spcPts val="2940"/>
              </a:lnSpc>
            </a:pPr>
            <a:endParaRPr lang="en-US" sz="2100" spc="63">
              <a:solidFill>
                <a:srgbClr val="073D78"/>
              </a:solidFill>
              <a:latin typeface="Open Sans 1"/>
            </a:endParaRP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 Bold"/>
              </a:rPr>
              <a:t>Services: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•Technology &amp; Cybersecurity Strategy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•Procurement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•Project Management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•Professional Services</a:t>
            </a:r>
          </a:p>
          <a:p>
            <a:pPr algn="l">
              <a:lnSpc>
                <a:spcPts val="2940"/>
              </a:lnSpc>
            </a:pPr>
            <a:r>
              <a:rPr lang="en-US" sz="2100" spc="63">
                <a:solidFill>
                  <a:srgbClr val="073D78"/>
                </a:solidFill>
                <a:latin typeface="Open Sans 1"/>
              </a:rPr>
              <a:t>•On-site and Remote Support</a:t>
            </a:r>
          </a:p>
          <a:p>
            <a:pPr algn="l">
              <a:lnSpc>
                <a:spcPts val="2940"/>
              </a:lnSpc>
            </a:pPr>
            <a:endParaRPr lang="en-US" sz="2100" spc="63">
              <a:solidFill>
                <a:srgbClr val="073D78"/>
              </a:solidFill>
              <a:latin typeface="Open Sans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903123"/>
            <a:ext cx="6661716" cy="35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1C229"/>
                </a:solidFill>
                <a:latin typeface="Open Sans 1"/>
              </a:rPr>
              <a:t>The Apex Technology Group, Inc. | Apex Overview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27256" y="2584256"/>
            <a:ext cx="7215795" cy="4462992"/>
            <a:chOff x="0" y="0"/>
            <a:chExt cx="9621060" cy="5950656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9621060" cy="241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en-US" sz="6400" spc="224">
                  <a:solidFill>
                    <a:srgbClr val="073D78"/>
                  </a:solidFill>
                  <a:latin typeface="Montserrat Classic Bold"/>
                </a:rPr>
                <a:t>Apex OveRVIEW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92873"/>
              <a:ext cx="8962767" cy="884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r>
                <a:rPr lang="en-US" sz="4200" spc="151">
                  <a:solidFill>
                    <a:srgbClr val="073D78"/>
                  </a:solidFill>
                  <a:latin typeface="Montserrat Semi-Bold Bold"/>
                </a:rPr>
                <a:t>ESTABLISHED 1998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97776"/>
              <a:ext cx="7559281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spc="63">
                  <a:solidFill>
                    <a:srgbClr val="073D78"/>
                  </a:solidFill>
                  <a:latin typeface="Open Sans 1"/>
                </a:rPr>
                <a:t>Apex is headquartered in Cranston, Rhode Island with offices in Connecticut &amp; Massachusetts.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073D7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4835610" y="1648165"/>
            <a:ext cx="2423690" cy="1069453"/>
          </a:xfrm>
          <a:custGeom>
            <a:avLst/>
            <a:gdLst/>
            <a:ahLst/>
            <a:cxnLst/>
            <a:rect l="l" t="t" r="r" b="b"/>
            <a:pathLst>
              <a:path w="2423690" h="1069453">
                <a:moveTo>
                  <a:pt x="0" y="0"/>
                </a:moveTo>
                <a:lnTo>
                  <a:pt x="2423690" y="0"/>
                </a:lnTo>
                <a:lnTo>
                  <a:pt x="2423690" y="1069453"/>
                </a:lnTo>
                <a:lnTo>
                  <a:pt x="0" y="1069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1267179"/>
            <a:ext cx="11326848" cy="2978017"/>
          </a:xfrm>
          <a:custGeom>
            <a:avLst/>
            <a:gdLst/>
            <a:ahLst/>
            <a:cxnLst/>
            <a:rect l="l" t="t" r="r" b="b"/>
            <a:pathLst>
              <a:path w="11326848" h="2978017">
                <a:moveTo>
                  <a:pt x="0" y="0"/>
                </a:moveTo>
                <a:lnTo>
                  <a:pt x="11326848" y="0"/>
                </a:lnTo>
                <a:lnTo>
                  <a:pt x="11326848" y="2978018"/>
                </a:lnTo>
                <a:lnTo>
                  <a:pt x="0" y="297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409452" y="5006373"/>
            <a:ext cx="5284419" cy="2598503"/>
            <a:chOff x="0" y="0"/>
            <a:chExt cx="7045892" cy="3464671"/>
          </a:xfrm>
        </p:grpSpPr>
        <p:sp>
          <p:nvSpPr>
            <p:cNvPr id="7" name="TextBox 7"/>
            <p:cNvSpPr txBox="1"/>
            <p:nvPr/>
          </p:nvSpPr>
          <p:spPr>
            <a:xfrm>
              <a:off x="0" y="736711"/>
              <a:ext cx="7045892" cy="2727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Share information amongst all members, enhancing visibility.</a:t>
              </a:r>
            </a:p>
            <a:p>
              <a:pPr marL="453390" lvl="1" indent="-226695" algn="l">
                <a:lnSpc>
                  <a:spcPts val="33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Open to all US State, Local, Tribal, and Territorial government organizations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7045892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999">
                  <a:solidFill>
                    <a:srgbClr val="71C229"/>
                  </a:solidFill>
                  <a:latin typeface="Montserrat Semi-Bold"/>
                </a:rPr>
                <a:t>Membership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45130" y="5006373"/>
            <a:ext cx="8054615" cy="4238389"/>
            <a:chOff x="0" y="0"/>
            <a:chExt cx="10739487" cy="565118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88213"/>
              <a:ext cx="10739487" cy="496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Security Operations Center (SOC)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Malicious Domain Blocking and Reporting (MDBR)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Cyber Incident Response Team (CIRT)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Cybersecurity Advisories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Cyber Threat Intelligence (CTI)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Nationwide Cybersecurity Review (NCSR)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CIS SecureSuite Membership</a:t>
              </a:r>
            </a:p>
            <a:p>
              <a:pPr algn="l">
                <a:lnSpc>
                  <a:spcPts val="3368"/>
                </a:lnSpc>
                <a:spcBef>
                  <a:spcPct val="0"/>
                </a:spcBef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  <a:p>
              <a:pPr marL="0" lvl="0" indent="0" algn="l">
                <a:lnSpc>
                  <a:spcPts val="3368"/>
                </a:lnSpc>
                <a:spcBef>
                  <a:spcPct val="0"/>
                </a:spcBef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10739487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>
                  <a:solidFill>
                    <a:srgbClr val="71C229"/>
                  </a:solidFill>
                  <a:latin typeface="Montserrat Semi-Bold"/>
                </a:rPr>
                <a:t>No-Cost Services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9866" y="6172200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9" y="0"/>
                </a:lnTo>
                <a:lnTo>
                  <a:pt x="4331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0194" y="710128"/>
            <a:ext cx="17333338" cy="8962780"/>
          </a:xfrm>
          <a:custGeom>
            <a:avLst/>
            <a:gdLst/>
            <a:ahLst/>
            <a:cxnLst/>
            <a:rect l="l" t="t" r="r" b="b"/>
            <a:pathLst>
              <a:path w="17333338" h="8962780">
                <a:moveTo>
                  <a:pt x="0" y="0"/>
                </a:moveTo>
                <a:lnTo>
                  <a:pt x="17333338" y="0"/>
                </a:lnTo>
                <a:lnTo>
                  <a:pt x="17333338" y="8962780"/>
                </a:lnTo>
                <a:lnTo>
                  <a:pt x="0" y="8962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9866" y="6172200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9" y="0"/>
                </a:lnTo>
                <a:lnTo>
                  <a:pt x="4331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27340" y="365017"/>
            <a:ext cx="5442418" cy="1560160"/>
          </a:xfrm>
          <a:custGeom>
            <a:avLst/>
            <a:gdLst/>
            <a:ahLst/>
            <a:cxnLst/>
            <a:rect l="l" t="t" r="r" b="b"/>
            <a:pathLst>
              <a:path w="5442418" h="1560160">
                <a:moveTo>
                  <a:pt x="0" y="0"/>
                </a:moveTo>
                <a:lnTo>
                  <a:pt x="5442418" y="0"/>
                </a:lnTo>
                <a:lnTo>
                  <a:pt x="5442418" y="1560160"/>
                </a:lnTo>
                <a:lnTo>
                  <a:pt x="0" y="1560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18242" y="590230"/>
            <a:ext cx="5442418" cy="1109734"/>
          </a:xfrm>
          <a:custGeom>
            <a:avLst/>
            <a:gdLst/>
            <a:ahLst/>
            <a:cxnLst/>
            <a:rect l="l" t="t" r="r" b="b"/>
            <a:pathLst>
              <a:path w="5442418" h="1109734">
                <a:moveTo>
                  <a:pt x="0" y="0"/>
                </a:moveTo>
                <a:lnTo>
                  <a:pt x="5442418" y="0"/>
                </a:lnTo>
                <a:lnTo>
                  <a:pt x="5442418" y="1109734"/>
                </a:lnTo>
                <a:lnTo>
                  <a:pt x="0" y="1109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3309487"/>
            <a:ext cx="7288150" cy="17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spc="75">
                <a:solidFill>
                  <a:srgbClr val="073D78"/>
                </a:solidFill>
                <a:latin typeface="Open Sans 2 Bold"/>
              </a:rPr>
              <a:t>WHO IS CIS?</a:t>
            </a:r>
          </a:p>
          <a:p>
            <a:pPr algn="ctr">
              <a:lnSpc>
                <a:spcPts val="2730"/>
              </a:lnSpc>
            </a:pPr>
            <a:endParaRPr lang="en-US" sz="2100" spc="75">
              <a:solidFill>
                <a:srgbClr val="073D78"/>
              </a:solidFill>
              <a:latin typeface="Open Sans 2 Bold"/>
            </a:endParaRPr>
          </a:p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75">
                <a:solidFill>
                  <a:srgbClr val="073D78"/>
                </a:solidFill>
                <a:latin typeface="Open Sans 2"/>
              </a:rPr>
              <a:t>CIS IS AN INDEPENDENT, NONPROFIT ORGANIZATION WITH A MISSION TO CREATE CONFIDENCE IN THE CONNECTED WORLD.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04685" y="2376535"/>
            <a:ext cx="8054615" cy="7591329"/>
            <a:chOff x="0" y="0"/>
            <a:chExt cx="10739487" cy="10121773"/>
          </a:xfrm>
        </p:grpSpPr>
        <p:sp>
          <p:nvSpPr>
            <p:cNvPr id="8" name="TextBox 8"/>
            <p:cNvSpPr txBox="1"/>
            <p:nvPr/>
          </p:nvSpPr>
          <p:spPr>
            <a:xfrm>
              <a:off x="0" y="688213"/>
              <a:ext cx="10739487" cy="9433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CIS-CAT Pro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Configuration assessment tool tracking conformance to CIS benchmarks.</a:t>
              </a:r>
            </a:p>
            <a:p>
              <a:pPr algn="l">
                <a:lnSpc>
                  <a:spcPts val="3360"/>
                </a:lnSpc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CIS-CSAT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On-premises CIS Controls self-assessment tool to help track and assess the implementation of CIS recommended controls.</a:t>
              </a:r>
            </a:p>
            <a:p>
              <a:pPr algn="l">
                <a:lnSpc>
                  <a:spcPts val="3360"/>
                </a:lnSpc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CIS Build Kits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Allow rapid implementation of the recommended CIS Benchmark configurations.</a:t>
              </a:r>
            </a:p>
            <a:p>
              <a:pPr algn="l">
                <a:lnSpc>
                  <a:spcPts val="3360"/>
                </a:lnSpc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CIS WorkBench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Tailor recommended CIS Benchmark configurations to fit your organization</a:t>
              </a:r>
            </a:p>
            <a:p>
              <a:pPr algn="l">
                <a:lnSpc>
                  <a:spcPts val="3360"/>
                </a:lnSpc>
                <a:spcBef>
                  <a:spcPct val="0"/>
                </a:spcBef>
              </a:pPr>
              <a:endParaRPr lang="en-US" sz="2100" spc="210">
                <a:solidFill>
                  <a:srgbClr val="073D78"/>
                </a:solidFill>
                <a:latin typeface="Open Sans 1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10739487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>
                  <a:solidFill>
                    <a:srgbClr val="71C229"/>
                  </a:solidFill>
                  <a:latin typeface="Montserrat Semi-Bold"/>
                </a:rPr>
                <a:t>No-Cost Services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91696" y="2391757"/>
            <a:ext cx="9516820" cy="6782296"/>
            <a:chOff x="0" y="0"/>
            <a:chExt cx="12689094" cy="9043061"/>
          </a:xfrm>
        </p:grpSpPr>
        <p:sp>
          <p:nvSpPr>
            <p:cNvPr id="3" name="Freeform 3"/>
            <p:cNvSpPr/>
            <p:nvPr/>
          </p:nvSpPr>
          <p:spPr>
            <a:xfrm>
              <a:off x="6384222" y="6855176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422801" y="6855176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140855" y="6808145"/>
              <a:ext cx="2234916" cy="2234916"/>
            </a:xfrm>
            <a:custGeom>
              <a:avLst/>
              <a:gdLst/>
              <a:ahLst/>
              <a:cxnLst/>
              <a:rect l="l" t="t" r="r" b="b"/>
              <a:pathLst>
                <a:path w="2234916" h="2234916">
                  <a:moveTo>
                    <a:pt x="0" y="0"/>
                  </a:moveTo>
                  <a:lnTo>
                    <a:pt x="2234915" y="0"/>
                  </a:lnTo>
                  <a:lnTo>
                    <a:pt x="2234915" y="2234916"/>
                  </a:lnTo>
                  <a:lnTo>
                    <a:pt x="0" y="223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6855176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407385" y="6855176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548239" y="4570117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8407385" y="4570117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84222" y="4570117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422801" y="4595086"/>
              <a:ext cx="2046794" cy="2046794"/>
            </a:xfrm>
            <a:custGeom>
              <a:avLst/>
              <a:gdLst/>
              <a:ahLst/>
              <a:cxnLst/>
              <a:rect l="l" t="t" r="r" b="b"/>
              <a:pathLst>
                <a:path w="2046794" h="2046794">
                  <a:moveTo>
                    <a:pt x="0" y="0"/>
                  </a:moveTo>
                  <a:lnTo>
                    <a:pt x="2046793" y="0"/>
                  </a:lnTo>
                  <a:lnTo>
                    <a:pt x="2046793" y="2046793"/>
                  </a:lnTo>
                  <a:lnTo>
                    <a:pt x="0" y="2046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2140855" y="4538763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2140854" y="0"/>
                  </a:moveTo>
                  <a:lnTo>
                    <a:pt x="0" y="0"/>
                  </a:lnTo>
                  <a:lnTo>
                    <a:pt x="0" y="2140855"/>
                  </a:lnTo>
                  <a:lnTo>
                    <a:pt x="2140854" y="2140855"/>
                  </a:lnTo>
                  <a:lnTo>
                    <a:pt x="2140854" y="0"/>
                  </a:lnTo>
                  <a:close/>
                </a:path>
              </a:pathLst>
            </a:custGeom>
            <a:blipFill>
              <a:blip r:embed="rId20">
                <a:alphaModFix amt="25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4570117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25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432378" y="2354151"/>
              <a:ext cx="2027639" cy="2027639"/>
            </a:xfrm>
            <a:custGeom>
              <a:avLst/>
              <a:gdLst/>
              <a:ahLst/>
              <a:cxnLst/>
              <a:rect l="l" t="t" r="r" b="b"/>
              <a:pathLst>
                <a:path w="2027639" h="2027639">
                  <a:moveTo>
                    <a:pt x="0" y="0"/>
                  </a:moveTo>
                  <a:lnTo>
                    <a:pt x="2027639" y="0"/>
                  </a:lnTo>
                  <a:lnTo>
                    <a:pt x="2027639" y="2027639"/>
                  </a:lnTo>
                  <a:lnTo>
                    <a:pt x="0" y="202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25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548239" y="2285059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25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407385" y="2285059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25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84222" y="2285059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25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40855" y="2269382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25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2285059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25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548239" y="6855176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4"/>
                  </a:lnTo>
                  <a:lnTo>
                    <a:pt x="0" y="214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25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548239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2500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407385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2500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84222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2500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375770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2500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140855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4" y="0"/>
                  </a:lnTo>
                  <a:lnTo>
                    <a:pt x="2140854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2500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2140855" cy="2140855"/>
            </a:xfrm>
            <a:custGeom>
              <a:avLst/>
              <a:gdLst/>
              <a:ahLst/>
              <a:cxnLst/>
              <a:rect l="l" t="t" r="r" b="b"/>
              <a:pathLst>
                <a:path w="2140855" h="2140855">
                  <a:moveTo>
                    <a:pt x="0" y="0"/>
                  </a:moveTo>
                  <a:lnTo>
                    <a:pt x="2140855" y="0"/>
                  </a:lnTo>
                  <a:lnTo>
                    <a:pt x="2140855" y="2140855"/>
                  </a:lnTo>
                  <a:lnTo>
                    <a:pt x="0" y="21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2500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73D78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1028700" y="986980"/>
            <a:ext cx="210021" cy="8313041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578639" y="451213"/>
            <a:ext cx="11130723" cy="2264886"/>
          </a:xfrm>
          <a:custGeom>
            <a:avLst/>
            <a:gdLst/>
            <a:ahLst/>
            <a:cxnLst/>
            <a:rect l="l" t="t" r="r" b="b"/>
            <a:pathLst>
              <a:path w="11130723" h="2264886">
                <a:moveTo>
                  <a:pt x="0" y="0"/>
                </a:moveTo>
                <a:lnTo>
                  <a:pt x="11130722" y="0"/>
                </a:lnTo>
                <a:lnTo>
                  <a:pt x="11130722" y="2264886"/>
                </a:lnTo>
                <a:lnTo>
                  <a:pt x="0" y="2264886"/>
                </a:lnTo>
                <a:lnTo>
                  <a:pt x="0" y="0"/>
                </a:lnTo>
                <a:close/>
              </a:path>
            </a:pathLst>
          </a:custGeom>
          <a:blipFill>
            <a:blip r:embed="rId5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264502" y="3400633"/>
            <a:ext cx="8762107" cy="12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  <a:spcBef>
                <a:spcPct val="0"/>
              </a:spcBef>
            </a:pPr>
            <a:r>
              <a:rPr lang="en-US" sz="2430">
                <a:solidFill>
                  <a:srgbClr val="073D78"/>
                </a:solidFill>
                <a:latin typeface="Montserrat Semi-Bold"/>
              </a:rPr>
              <a:t>David Palmbach</a:t>
            </a:r>
          </a:p>
          <a:p>
            <a:pPr algn="l">
              <a:lnSpc>
                <a:spcPts val="2430"/>
              </a:lnSpc>
              <a:spcBef>
                <a:spcPct val="0"/>
              </a:spcBef>
            </a:pPr>
            <a:r>
              <a:rPr lang="en-US" sz="2430">
                <a:solidFill>
                  <a:srgbClr val="073D78"/>
                </a:solidFill>
                <a:latin typeface="Montserrat Semi-Bold"/>
              </a:rPr>
              <a:t>Cyber Security Advisor (CSA) for Connecticut (Region 1)</a:t>
            </a:r>
          </a:p>
          <a:p>
            <a:pPr algn="l">
              <a:lnSpc>
                <a:spcPts val="2430"/>
              </a:lnSpc>
              <a:spcBef>
                <a:spcPct val="0"/>
              </a:spcBef>
            </a:pPr>
            <a:r>
              <a:rPr lang="en-US" sz="2430">
                <a:solidFill>
                  <a:srgbClr val="073D78"/>
                </a:solidFill>
                <a:latin typeface="Montserrat Semi-Bold"/>
              </a:rPr>
              <a:t>Cell: (202) 297-0290</a:t>
            </a:r>
          </a:p>
          <a:p>
            <a:pPr algn="l">
              <a:lnSpc>
                <a:spcPts val="2430"/>
              </a:lnSpc>
              <a:spcBef>
                <a:spcPct val="0"/>
              </a:spcBef>
            </a:pPr>
            <a:r>
              <a:rPr lang="en-US" sz="2430">
                <a:solidFill>
                  <a:srgbClr val="073D78"/>
                </a:solidFill>
                <a:latin typeface="Montserrat Semi-Bold"/>
              </a:rPr>
              <a:t>Email: david.palmbach@cisa.dhs.gov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264502" y="4792525"/>
            <a:ext cx="8054615" cy="5914789"/>
            <a:chOff x="0" y="0"/>
            <a:chExt cx="10739487" cy="7886385"/>
          </a:xfrm>
        </p:grpSpPr>
        <p:sp>
          <p:nvSpPr>
            <p:cNvPr id="32" name="TextBox 32"/>
            <p:cNvSpPr txBox="1"/>
            <p:nvPr/>
          </p:nvSpPr>
          <p:spPr>
            <a:xfrm>
              <a:off x="0" y="688213"/>
              <a:ext cx="10739487" cy="7198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Cyber Performance Goals (GPG)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Cybersecurity maturity assessment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Cyber Incident Response, Planning, and Testing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Aid in responding to cybersecurity incidents, planning documentation, and tabletop testing of your plan.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Cyber Hygiene Scanning</a:t>
              </a:r>
            </a:p>
            <a:p>
              <a:pPr marL="906780" lvl="2" indent="-302260" algn="l">
                <a:lnSpc>
                  <a:spcPts val="3360"/>
                </a:lnSpc>
                <a:buFont typeface="Arial"/>
                <a:buChar char="⚬"/>
              </a:pPr>
              <a:r>
                <a:rPr lang="en-US" sz="2100" spc="210">
                  <a:solidFill>
                    <a:srgbClr val="073D78"/>
                  </a:solidFill>
                  <a:latin typeface="Open Sans 1"/>
                </a:rPr>
                <a:t>Scan for vulnerabilities in your infrastructure to mitigate threats before bad actors exploit them.</a:t>
              </a:r>
            </a:p>
            <a:p>
              <a:pPr marL="453390" lvl="1" indent="-226695" algn="l">
                <a:lnSpc>
                  <a:spcPts val="336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73D78"/>
                  </a:solidFill>
                  <a:latin typeface="Open Sans 1 Bold"/>
                </a:rPr>
                <a:t>And more...</a:t>
              </a:r>
            </a:p>
            <a:p>
              <a:pPr algn="l">
                <a:lnSpc>
                  <a:spcPts val="3368"/>
                </a:lnSpc>
                <a:spcBef>
                  <a:spcPct val="0"/>
                </a:spcBef>
              </a:pPr>
              <a:endParaRPr lang="en-US" sz="2100" spc="210">
                <a:solidFill>
                  <a:srgbClr val="073D78"/>
                </a:solidFill>
                <a:latin typeface="Open Sans 1 Bold"/>
              </a:endParaRPr>
            </a:p>
            <a:p>
              <a:pPr marL="0" lvl="0" indent="0" algn="l">
                <a:lnSpc>
                  <a:spcPts val="3368"/>
                </a:lnSpc>
                <a:spcBef>
                  <a:spcPct val="0"/>
                </a:spcBef>
              </a:pPr>
              <a:endParaRPr lang="en-US" sz="2100" spc="210">
                <a:solidFill>
                  <a:srgbClr val="073D78"/>
                </a:solidFill>
                <a:latin typeface="Open Sans 1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7150"/>
              <a:ext cx="10739487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>
                  <a:solidFill>
                    <a:srgbClr val="71C229"/>
                  </a:solidFill>
                  <a:latin typeface="Montserrat Semi-Bold"/>
                </a:rPr>
                <a:t>No-Cost Services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33526" y="2847768"/>
            <a:ext cx="3677157" cy="1736223"/>
            <a:chOff x="0" y="0"/>
            <a:chExt cx="1924123" cy="908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4123" cy="908503"/>
            </a:xfrm>
            <a:custGeom>
              <a:avLst/>
              <a:gdLst/>
              <a:ahLst/>
              <a:cxnLst/>
              <a:rect l="l" t="t" r="r" b="b"/>
              <a:pathLst>
                <a:path w="1924123" h="908503">
                  <a:moveTo>
                    <a:pt x="0" y="0"/>
                  </a:moveTo>
                  <a:lnTo>
                    <a:pt x="1924123" y="0"/>
                  </a:lnTo>
                  <a:lnTo>
                    <a:pt x="1924123" y="908503"/>
                  </a:lnTo>
                  <a:lnTo>
                    <a:pt x="0" y="908503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073D7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835610" y="1648165"/>
            <a:ext cx="2423690" cy="1069453"/>
          </a:xfrm>
          <a:custGeom>
            <a:avLst/>
            <a:gdLst/>
            <a:ahLst/>
            <a:cxnLst/>
            <a:rect l="l" t="t" r="r" b="b"/>
            <a:pathLst>
              <a:path w="2423690" h="1069453">
                <a:moveTo>
                  <a:pt x="0" y="0"/>
                </a:moveTo>
                <a:lnTo>
                  <a:pt x="2423690" y="0"/>
                </a:lnTo>
                <a:lnTo>
                  <a:pt x="2423690" y="1069453"/>
                </a:lnTo>
                <a:lnTo>
                  <a:pt x="0" y="1069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2717618"/>
            <a:ext cx="6216203" cy="4022759"/>
          </a:xfrm>
          <a:custGeom>
            <a:avLst/>
            <a:gdLst/>
            <a:ahLst/>
            <a:cxnLst/>
            <a:rect l="l" t="t" r="r" b="b"/>
            <a:pathLst>
              <a:path w="6216203" h="4022759">
                <a:moveTo>
                  <a:pt x="0" y="0"/>
                </a:moveTo>
                <a:lnTo>
                  <a:pt x="6216203" y="0"/>
                </a:lnTo>
                <a:lnTo>
                  <a:pt x="6216203" y="4022759"/>
                </a:lnTo>
                <a:lnTo>
                  <a:pt x="0" y="402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516965" y="-19050"/>
            <a:ext cx="3605883" cy="20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3"/>
              </a:lnSpc>
            </a:pPr>
            <a:endParaRPr/>
          </a:p>
        </p:txBody>
      </p:sp>
      <p:grpSp>
        <p:nvGrpSpPr>
          <p:cNvPr id="9" name="Group 9"/>
          <p:cNvGrpSpPr/>
          <p:nvPr/>
        </p:nvGrpSpPr>
        <p:grpSpPr>
          <a:xfrm>
            <a:off x="5385820" y="6840453"/>
            <a:ext cx="6155124" cy="1769005"/>
            <a:chOff x="0" y="0"/>
            <a:chExt cx="8206832" cy="23586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8722"/>
              <a:ext cx="8206832" cy="177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8"/>
                </a:lnSpc>
                <a:spcBef>
                  <a:spcPct val="0"/>
                </a:spcBef>
              </a:pPr>
              <a:r>
                <a:rPr lang="en-US" sz="1705" spc="170">
                  <a:solidFill>
                    <a:srgbClr val="073D78"/>
                  </a:solidFill>
                  <a:latin typeface="Open Sans 1"/>
                </a:rPr>
                <a:t>A unified approach to preserving the confidentiality, integrity, and availability of data ensures effective security implementation, monitoring and mitigation of cyber threats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206832" cy="44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430">
                  <a:solidFill>
                    <a:srgbClr val="71C229"/>
                  </a:solidFill>
                  <a:latin typeface="Montserrat Semi-Bold"/>
                </a:rPr>
                <a:t>Enhanced Security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69400" y="3108829"/>
            <a:ext cx="3921923" cy="2479522"/>
            <a:chOff x="0" y="0"/>
            <a:chExt cx="5229230" cy="330602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23153"/>
              <a:ext cx="5229230" cy="2682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74"/>
                </a:lnSpc>
                <a:spcBef>
                  <a:spcPct val="0"/>
                </a:spcBef>
              </a:pPr>
              <a:r>
                <a:rPr lang="en-US" sz="1734" spc="173">
                  <a:solidFill>
                    <a:srgbClr val="073D78"/>
                  </a:solidFill>
                  <a:latin typeface="Open Sans 1"/>
                </a:rPr>
                <a:t>COST is always a factor. Shared IT Services promotes convergence of systems and resources allowing for economies of scale, saving costs for all entities involved.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625"/>
              <a:ext cx="5229230" cy="44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>
                  <a:solidFill>
                    <a:srgbClr val="71C229"/>
                  </a:solidFill>
                  <a:latin typeface="Montserrat Semi-Bold"/>
                </a:rPr>
                <a:t>Cost Efficiency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422303" y="3968304"/>
            <a:ext cx="3765303" cy="3240093"/>
            <a:chOff x="0" y="0"/>
            <a:chExt cx="5020404" cy="432012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13628"/>
              <a:ext cx="5020404" cy="3706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19"/>
                </a:lnSpc>
                <a:spcBef>
                  <a:spcPct val="0"/>
                </a:spcBef>
              </a:pPr>
              <a:r>
                <a:rPr lang="en-US" sz="1762">
                  <a:solidFill>
                    <a:srgbClr val="073D78"/>
                  </a:solidFill>
                  <a:latin typeface="Open Sans 1"/>
                </a:rPr>
                <a:t>A shared IT services approach can streamline operations by eliminating redundant processes and systems. Greater efficiency across resources produces more consistent service delivery to community.</a:t>
              </a:r>
              <a:r>
                <a:rPr lang="en-US" sz="1762" u="none">
                  <a:solidFill>
                    <a:srgbClr val="073D78"/>
                  </a:solidFill>
                  <a:latin typeface="Open Sans 1"/>
                </a:rPr>
                <a:t> </a:t>
              </a:r>
            </a:p>
            <a:p>
              <a:pPr marL="0" lvl="0" indent="0" algn="l">
                <a:lnSpc>
                  <a:spcPts val="2819"/>
                </a:lnSpc>
                <a:spcBef>
                  <a:spcPct val="0"/>
                </a:spcBef>
              </a:pPr>
              <a:endParaRPr lang="en-US" sz="1762" u="none">
                <a:solidFill>
                  <a:srgbClr val="073D78"/>
                </a:solidFill>
                <a:latin typeface="Open Sans 1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5020404" cy="44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>
                  <a:solidFill>
                    <a:srgbClr val="71C229"/>
                  </a:solidFill>
                  <a:latin typeface="Montserrat Semi-Bold"/>
                </a:rPr>
                <a:t>Streamlined Operations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82152" y="7896970"/>
            <a:ext cx="4623640" cy="1478920"/>
            <a:chOff x="0" y="0"/>
            <a:chExt cx="6164853" cy="19718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23153"/>
              <a:ext cx="6164853" cy="1348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89"/>
                </a:lnSpc>
                <a:spcBef>
                  <a:spcPct val="0"/>
                </a:spcBef>
              </a:pPr>
              <a:r>
                <a:rPr lang="en-US" sz="1743">
                  <a:solidFill>
                    <a:srgbClr val="073D78"/>
                  </a:solidFill>
                  <a:latin typeface="Open Sans 1"/>
                </a:rPr>
                <a:t>Pooling IT resources allows for access to a broader range of resources with focused expertise and technical skills.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7625"/>
              <a:ext cx="6164853" cy="44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>
                  <a:solidFill>
                    <a:srgbClr val="71C229"/>
                  </a:solidFill>
                  <a:latin typeface="Montserrat Semi-Bold"/>
                </a:rPr>
                <a:t>Specialized Resources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3094" y="7606121"/>
            <a:ext cx="3964295" cy="1498543"/>
            <a:chOff x="0" y="0"/>
            <a:chExt cx="5285727" cy="1998058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48782"/>
              <a:ext cx="5285727" cy="134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77"/>
                </a:lnSpc>
                <a:spcBef>
                  <a:spcPct val="0"/>
                </a:spcBef>
              </a:pPr>
              <a:r>
                <a:rPr lang="en-US" sz="1735" spc="173">
                  <a:solidFill>
                    <a:srgbClr val="073D78"/>
                  </a:solidFill>
                  <a:latin typeface="Open Sans 1"/>
                </a:rPr>
                <a:t>Integrated software platforms increase collaborative abilities between all entities.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5285727" cy="44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>
                  <a:solidFill>
                    <a:srgbClr val="71C229"/>
                  </a:solidFill>
                  <a:latin typeface="Montserrat Semi-Bold"/>
                </a:rPr>
                <a:t>Cohesive Collaboration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93094" y="1416259"/>
            <a:ext cx="8579010" cy="3388309"/>
            <a:chOff x="0" y="0"/>
            <a:chExt cx="11438680" cy="451774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57150"/>
              <a:ext cx="11438680" cy="1184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0"/>
                </a:lnSpc>
              </a:pPr>
              <a:r>
                <a:rPr lang="en-US" sz="6164" spc="215">
                  <a:solidFill>
                    <a:srgbClr val="073D78"/>
                  </a:solidFill>
                  <a:latin typeface="Montserrat Classic Bold"/>
                </a:rPr>
                <a:t>SHARED SERVICES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061567"/>
              <a:ext cx="8987387" cy="456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44634" y="1035703"/>
            <a:ext cx="257702" cy="8229600"/>
          </a:xfrm>
          <a:prstGeom prst="rect">
            <a:avLst/>
          </a:prstGeom>
          <a:solidFill>
            <a:srgbClr val="71C22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73D7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365036" y="1580165"/>
            <a:ext cx="4483360" cy="1977953"/>
          </a:xfrm>
          <a:custGeom>
            <a:avLst/>
            <a:gdLst/>
            <a:ahLst/>
            <a:cxnLst/>
            <a:rect l="l" t="t" r="r" b="b"/>
            <a:pathLst>
              <a:path w="4483360" h="1977953">
                <a:moveTo>
                  <a:pt x="0" y="0"/>
                </a:moveTo>
                <a:lnTo>
                  <a:pt x="4483360" y="0"/>
                </a:lnTo>
                <a:lnTo>
                  <a:pt x="4483360" y="1977952"/>
                </a:lnTo>
                <a:lnTo>
                  <a:pt x="0" y="197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505621" y="1580165"/>
            <a:ext cx="3603432" cy="2319710"/>
          </a:xfrm>
          <a:custGeom>
            <a:avLst/>
            <a:gdLst/>
            <a:ahLst/>
            <a:cxnLst/>
            <a:rect l="l" t="t" r="r" b="b"/>
            <a:pathLst>
              <a:path w="3603432" h="2319710">
                <a:moveTo>
                  <a:pt x="0" y="0"/>
                </a:moveTo>
                <a:lnTo>
                  <a:pt x="3603432" y="0"/>
                </a:lnTo>
                <a:lnTo>
                  <a:pt x="3603432" y="2319709"/>
                </a:lnTo>
                <a:lnTo>
                  <a:pt x="0" y="231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165984" y="4274353"/>
            <a:ext cx="5364823" cy="3564331"/>
            <a:chOff x="0" y="0"/>
            <a:chExt cx="7153097" cy="4752442"/>
          </a:xfrm>
        </p:grpSpPr>
        <p:sp>
          <p:nvSpPr>
            <p:cNvPr id="7" name="TextBox 7"/>
            <p:cNvSpPr txBox="1"/>
            <p:nvPr/>
          </p:nvSpPr>
          <p:spPr>
            <a:xfrm>
              <a:off x="0" y="47625"/>
              <a:ext cx="7153097" cy="3446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0"/>
                </a:lnSpc>
              </a:pPr>
              <a:r>
                <a:rPr lang="en-US" sz="6100" spc="213">
                  <a:solidFill>
                    <a:srgbClr val="073D78"/>
                  </a:solidFill>
                  <a:latin typeface="Montserrat Classic Bold"/>
                </a:rPr>
                <a:t>THANK YOU</a:t>
              </a:r>
            </a:p>
            <a:p>
              <a:pPr algn="ctr">
                <a:lnSpc>
                  <a:spcPts val="6710"/>
                </a:lnSpc>
              </a:pPr>
              <a:endParaRPr lang="en-US" sz="6100" spc="213">
                <a:solidFill>
                  <a:srgbClr val="073D78"/>
                </a:solidFill>
                <a:latin typeface="Montserrat Classic Bold"/>
              </a:endParaRPr>
            </a:p>
            <a:p>
              <a:pPr algn="ctr">
                <a:lnSpc>
                  <a:spcPts val="6710"/>
                </a:lnSpc>
              </a:pPr>
              <a:r>
                <a:rPr lang="en-US" sz="6100" spc="213">
                  <a:solidFill>
                    <a:srgbClr val="073D78"/>
                  </a:solidFill>
                  <a:latin typeface="Montserrat Classic Bold"/>
                </a:rPr>
                <a:t>QUESTIONS?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53188"/>
              <a:ext cx="6937666" cy="79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40733" y="7755716"/>
            <a:ext cx="573196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73D78"/>
                </a:solidFill>
                <a:latin typeface="Open Sans 2 Bold"/>
              </a:rPr>
              <a:t>Contact me: </a:t>
            </a:r>
          </a:p>
          <a:p>
            <a:pPr algn="ctr">
              <a:lnSpc>
                <a:spcPts val="3000"/>
              </a:lnSpc>
            </a:pPr>
            <a:endParaRPr lang="en-US" sz="3000">
              <a:solidFill>
                <a:srgbClr val="073D78"/>
              </a:solidFill>
              <a:latin typeface="Open Sans 2 Bold"/>
            </a:endParaRP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Corey McQuade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Director of Engineering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cmcquade@apextechgroup.com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82191" y="7755716"/>
            <a:ext cx="5280124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73D78"/>
                </a:solidFill>
                <a:latin typeface="Open Sans 2 Bold"/>
              </a:rPr>
              <a:t>Contact Heather:</a:t>
            </a:r>
          </a:p>
          <a:p>
            <a:pPr algn="ctr">
              <a:lnSpc>
                <a:spcPts val="3000"/>
              </a:lnSpc>
            </a:pPr>
            <a:endParaRPr lang="en-US" sz="3000">
              <a:solidFill>
                <a:srgbClr val="073D78"/>
              </a:solidFill>
              <a:latin typeface="Open Sans 2 Bold"/>
            </a:endParaRP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Heather Mosca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Sales Manager, CT &amp; RI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73D78"/>
                </a:solidFill>
                <a:latin typeface="Open Sans 2"/>
              </a:rPr>
              <a:t>hmosca@apextechgroup.com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Semi-Bold Bold</vt:lpstr>
      <vt:lpstr>Open Sans 2 Bold</vt:lpstr>
      <vt:lpstr>Open Sans 1 Bold</vt:lpstr>
      <vt:lpstr>Montserrat Semi-Bold</vt:lpstr>
      <vt:lpstr>Arial</vt:lpstr>
      <vt:lpstr>Calibri</vt:lpstr>
      <vt:lpstr>Open Sans 1</vt:lpstr>
      <vt:lpstr>Open Sans 2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- Cybersecurity Services Presentation</dc:title>
  <dc:creator>Elizabeth Gara</dc:creator>
  <cp:lastModifiedBy>Elizabeth Gara</cp:lastModifiedBy>
  <cp:revision>1</cp:revision>
  <dcterms:created xsi:type="dcterms:W3CDTF">2006-08-16T00:00:00Z</dcterms:created>
  <dcterms:modified xsi:type="dcterms:W3CDTF">2024-05-14T16:42:55Z</dcterms:modified>
  <dc:identifier>DAGE1FBRhf0</dc:identifier>
</cp:coreProperties>
</file>