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256" r:id="rId2"/>
    <p:sldId id="383" r:id="rId3"/>
    <p:sldId id="418" r:id="rId4"/>
    <p:sldId id="377" r:id="rId5"/>
    <p:sldId id="378" r:id="rId6"/>
    <p:sldId id="387" r:id="rId7"/>
    <p:sldId id="389" r:id="rId8"/>
    <p:sldId id="404" r:id="rId9"/>
    <p:sldId id="388" r:id="rId10"/>
    <p:sldId id="379" r:id="rId11"/>
    <p:sldId id="405" r:id="rId12"/>
    <p:sldId id="380" r:id="rId13"/>
    <p:sldId id="390" r:id="rId14"/>
    <p:sldId id="382" r:id="rId15"/>
    <p:sldId id="406" r:id="rId16"/>
    <p:sldId id="407" r:id="rId17"/>
    <p:sldId id="408" r:id="rId18"/>
    <p:sldId id="391" r:id="rId19"/>
    <p:sldId id="409" r:id="rId20"/>
    <p:sldId id="410" r:id="rId21"/>
    <p:sldId id="411" r:id="rId22"/>
    <p:sldId id="412" r:id="rId23"/>
    <p:sldId id="413" r:id="rId24"/>
    <p:sldId id="398" r:id="rId25"/>
    <p:sldId id="399" r:id="rId26"/>
    <p:sldId id="394" r:id="rId27"/>
    <p:sldId id="400" r:id="rId28"/>
    <p:sldId id="414" r:id="rId29"/>
    <p:sldId id="392" r:id="rId30"/>
    <p:sldId id="381" r:id="rId31"/>
    <p:sldId id="393" r:id="rId32"/>
    <p:sldId id="319" r:id="rId33"/>
    <p:sldId id="333" r:id="rId34"/>
    <p:sldId id="385" r:id="rId35"/>
    <p:sldId id="353" r:id="rId36"/>
    <p:sldId id="348" r:id="rId37"/>
    <p:sldId id="349" r:id="rId38"/>
    <p:sldId id="350" r:id="rId39"/>
    <p:sldId id="376" r:id="rId40"/>
    <p:sldId id="375" r:id="rId41"/>
    <p:sldId id="351" r:id="rId42"/>
    <p:sldId id="352" r:id="rId43"/>
    <p:sldId id="342" r:id="rId44"/>
    <p:sldId id="354" r:id="rId45"/>
    <p:sldId id="355" r:id="rId46"/>
    <p:sldId id="357" r:id="rId47"/>
    <p:sldId id="356" r:id="rId48"/>
    <p:sldId id="343" r:id="rId49"/>
    <p:sldId id="369" r:id="rId50"/>
    <p:sldId id="370" r:id="rId51"/>
    <p:sldId id="368" r:id="rId52"/>
    <p:sldId id="373" r:id="rId53"/>
    <p:sldId id="374" r:id="rId54"/>
    <p:sldId id="372" r:id="rId55"/>
    <p:sldId id="364" r:id="rId56"/>
    <p:sldId id="365" r:id="rId57"/>
    <p:sldId id="384" r:id="rId58"/>
    <p:sldId id="395" r:id="rId59"/>
    <p:sldId id="396" r:id="rId60"/>
    <p:sldId id="401" r:id="rId61"/>
    <p:sldId id="403" r:id="rId62"/>
    <p:sldId id="402" r:id="rId63"/>
    <p:sldId id="397" r:id="rId64"/>
    <p:sldId id="415" r:id="rId65"/>
    <p:sldId id="416" r:id="rId66"/>
    <p:sldId id="41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0EB"/>
    <a:srgbClr val="E56020"/>
    <a:srgbClr val="CF8151"/>
    <a:srgbClr val="82BCF4"/>
    <a:srgbClr val="C56E37"/>
    <a:srgbClr val="FF9393"/>
    <a:srgbClr val="00CC00"/>
    <a:srgbClr val="CDF76F"/>
    <a:srgbClr val="66FF99"/>
    <a:srgbClr val="B897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5A09B-AF33-48FB-A2F1-E549CB5B7684}" v="292" dt="2025-10-22T00:57:59.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613" autoAdjust="0"/>
    <p:restoredTop sz="94660" autoAdjust="0"/>
  </p:normalViewPr>
  <p:slideViewPr>
    <p:cSldViewPr snapToGrid="0" showGuides="1">
      <p:cViewPr varScale="1">
        <p:scale>
          <a:sx n="74" d="100"/>
          <a:sy n="74" d="100"/>
        </p:scale>
        <p:origin x="187" y="283"/>
      </p:cViewPr>
      <p:guideLst>
        <p:guide orient="horz" pos="2136"/>
        <p:guide pos="3840"/>
      </p:guideLst>
    </p:cSldViewPr>
  </p:slideViewPr>
  <p:outlineViewPr>
    <p:cViewPr>
      <p:scale>
        <a:sx n="33" d="100"/>
        <a:sy n="33" d="100"/>
      </p:scale>
      <p:origin x="0" y="-2266"/>
    </p:cViewPr>
  </p:outlin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FBBDF-7712-4A1F-BFB3-41952AFE8BA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0B30A-BA86-480C-A2CB-52619F465649}" type="slidenum">
              <a:rPr lang="en-US" smtClean="0"/>
              <a:t>‹#›</a:t>
            </a:fld>
            <a:endParaRPr lang="en-US"/>
          </a:p>
        </p:txBody>
      </p:sp>
    </p:spTree>
    <p:extLst>
      <p:ext uri="{BB962C8B-B14F-4D97-AF65-F5344CB8AC3E}">
        <p14:creationId xmlns:p14="http://schemas.microsoft.com/office/powerpoint/2010/main" val="114279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C53E-12A7-C633-AF8D-7430E86F8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8A521-6FF7-158A-FD8C-50E3B9D9D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F54A5-0A85-965F-969C-6A126D3E56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9ECE22-46D4-E17A-B6C8-FB649F6AC3C1}"/>
              </a:ext>
            </a:extLst>
          </p:cNvPr>
          <p:cNvSpPr>
            <a:spLocks noGrp="1"/>
          </p:cNvSpPr>
          <p:nvPr>
            <p:ph type="sldNum" sz="quarter" idx="5"/>
          </p:nvPr>
        </p:nvSpPr>
        <p:spPr/>
        <p:txBody>
          <a:bodyPr/>
          <a:lstStyle/>
          <a:p>
            <a:fld id="{7B10B30A-BA86-480C-A2CB-52619F465649}" type="slidenum">
              <a:rPr lang="en-US" smtClean="0"/>
              <a:t>5</a:t>
            </a:fld>
            <a:endParaRPr lang="en-US"/>
          </a:p>
        </p:txBody>
      </p:sp>
    </p:spTree>
    <p:extLst>
      <p:ext uri="{BB962C8B-B14F-4D97-AF65-F5344CB8AC3E}">
        <p14:creationId xmlns:p14="http://schemas.microsoft.com/office/powerpoint/2010/main" val="2135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1CB7-BA77-E88A-2ACC-1C801B096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852E6-E731-7694-F450-71358B38A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08F83-1526-DAEE-4B90-3003EB2E8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BECE9C-07BE-DC17-4E0D-83EE5361F652}"/>
              </a:ext>
            </a:extLst>
          </p:cNvPr>
          <p:cNvSpPr>
            <a:spLocks noGrp="1"/>
          </p:cNvSpPr>
          <p:nvPr>
            <p:ph type="sldNum" sz="quarter" idx="5"/>
          </p:nvPr>
        </p:nvSpPr>
        <p:spPr/>
        <p:txBody>
          <a:bodyPr/>
          <a:lstStyle/>
          <a:p>
            <a:fld id="{7B10B30A-BA86-480C-A2CB-52619F465649}" type="slidenum">
              <a:rPr lang="en-US" smtClean="0"/>
              <a:t>14</a:t>
            </a:fld>
            <a:endParaRPr lang="en-US"/>
          </a:p>
        </p:txBody>
      </p:sp>
    </p:spTree>
    <p:extLst>
      <p:ext uri="{BB962C8B-B14F-4D97-AF65-F5344CB8AC3E}">
        <p14:creationId xmlns:p14="http://schemas.microsoft.com/office/powerpoint/2010/main" val="128516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4ADA6-8154-33BD-793B-550BFBE86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424C1-5D42-0A31-665B-2B88363F7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F5C45-AE82-FFE3-AFFB-08FA14CF9C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A6D0D1-5E2F-D9AC-C41D-1FECEB45DB9C}"/>
              </a:ext>
            </a:extLst>
          </p:cNvPr>
          <p:cNvSpPr>
            <a:spLocks noGrp="1"/>
          </p:cNvSpPr>
          <p:nvPr>
            <p:ph type="sldNum" sz="quarter" idx="5"/>
          </p:nvPr>
        </p:nvSpPr>
        <p:spPr/>
        <p:txBody>
          <a:bodyPr/>
          <a:lstStyle/>
          <a:p>
            <a:fld id="{7B10B30A-BA86-480C-A2CB-52619F465649}" type="slidenum">
              <a:rPr lang="en-US" smtClean="0"/>
              <a:t>15</a:t>
            </a:fld>
            <a:endParaRPr lang="en-US"/>
          </a:p>
        </p:txBody>
      </p:sp>
    </p:spTree>
    <p:extLst>
      <p:ext uri="{BB962C8B-B14F-4D97-AF65-F5344CB8AC3E}">
        <p14:creationId xmlns:p14="http://schemas.microsoft.com/office/powerpoint/2010/main" val="71608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711D-B7E3-3C05-D1E0-BA7BBBCDC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BB664-8C5F-5C90-930D-3C138ABE1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70C50-6FC7-6492-23EC-399247309B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557200-69FF-4B2B-5488-6EB5A340CDE6}"/>
              </a:ext>
            </a:extLst>
          </p:cNvPr>
          <p:cNvSpPr>
            <a:spLocks noGrp="1"/>
          </p:cNvSpPr>
          <p:nvPr>
            <p:ph type="sldNum" sz="quarter" idx="5"/>
          </p:nvPr>
        </p:nvSpPr>
        <p:spPr/>
        <p:txBody>
          <a:bodyPr/>
          <a:lstStyle/>
          <a:p>
            <a:fld id="{7B10B30A-BA86-480C-A2CB-52619F465649}" type="slidenum">
              <a:rPr lang="en-US" smtClean="0"/>
              <a:t>16</a:t>
            </a:fld>
            <a:endParaRPr lang="en-US"/>
          </a:p>
        </p:txBody>
      </p:sp>
    </p:spTree>
    <p:extLst>
      <p:ext uri="{BB962C8B-B14F-4D97-AF65-F5344CB8AC3E}">
        <p14:creationId xmlns:p14="http://schemas.microsoft.com/office/powerpoint/2010/main" val="117562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4599-6DD2-15CE-E4C1-7AE6F964B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AE3FC-AA87-DB46-37C5-3B53E4F45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B830F-9B72-3EF5-6856-D4CDF0E3B5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1F4E4E-7FA8-0D71-21CF-77DE62EDB2AE}"/>
              </a:ext>
            </a:extLst>
          </p:cNvPr>
          <p:cNvSpPr>
            <a:spLocks noGrp="1"/>
          </p:cNvSpPr>
          <p:nvPr>
            <p:ph type="sldNum" sz="quarter" idx="5"/>
          </p:nvPr>
        </p:nvSpPr>
        <p:spPr/>
        <p:txBody>
          <a:bodyPr/>
          <a:lstStyle/>
          <a:p>
            <a:fld id="{7B10B30A-BA86-480C-A2CB-52619F465649}" type="slidenum">
              <a:rPr lang="en-US" smtClean="0"/>
              <a:t>17</a:t>
            </a:fld>
            <a:endParaRPr lang="en-US"/>
          </a:p>
        </p:txBody>
      </p:sp>
    </p:spTree>
    <p:extLst>
      <p:ext uri="{BB962C8B-B14F-4D97-AF65-F5344CB8AC3E}">
        <p14:creationId xmlns:p14="http://schemas.microsoft.com/office/powerpoint/2010/main" val="349804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672E7-B163-42DD-70B1-CB1705E71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BA4D3-2FA0-648A-A35D-CC6FDDD72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3C107-CE0B-0614-F057-CB7B7A1798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F6258-C559-A5F2-5757-4981739E3990}"/>
              </a:ext>
            </a:extLst>
          </p:cNvPr>
          <p:cNvSpPr>
            <a:spLocks noGrp="1"/>
          </p:cNvSpPr>
          <p:nvPr>
            <p:ph type="sldNum" sz="quarter" idx="5"/>
          </p:nvPr>
        </p:nvSpPr>
        <p:spPr/>
        <p:txBody>
          <a:bodyPr/>
          <a:lstStyle/>
          <a:p>
            <a:fld id="{7B10B30A-BA86-480C-A2CB-52619F465649}" type="slidenum">
              <a:rPr lang="en-US" smtClean="0"/>
              <a:t>18</a:t>
            </a:fld>
            <a:endParaRPr lang="en-US"/>
          </a:p>
        </p:txBody>
      </p:sp>
    </p:spTree>
    <p:extLst>
      <p:ext uri="{BB962C8B-B14F-4D97-AF65-F5344CB8AC3E}">
        <p14:creationId xmlns:p14="http://schemas.microsoft.com/office/powerpoint/2010/main" val="17613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BC37-5790-762F-D892-DF2D8BA15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EBA47-6B74-EFAA-8C04-A524845B3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C2D19-23C2-3D2C-4034-54550B17C1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270C2E-1EC1-60DB-FFF8-D52491F065E2}"/>
              </a:ext>
            </a:extLst>
          </p:cNvPr>
          <p:cNvSpPr>
            <a:spLocks noGrp="1"/>
          </p:cNvSpPr>
          <p:nvPr>
            <p:ph type="sldNum" sz="quarter" idx="5"/>
          </p:nvPr>
        </p:nvSpPr>
        <p:spPr/>
        <p:txBody>
          <a:bodyPr/>
          <a:lstStyle/>
          <a:p>
            <a:fld id="{7B10B30A-BA86-480C-A2CB-52619F465649}" type="slidenum">
              <a:rPr lang="en-US" smtClean="0"/>
              <a:t>19</a:t>
            </a:fld>
            <a:endParaRPr lang="en-US"/>
          </a:p>
        </p:txBody>
      </p:sp>
    </p:spTree>
    <p:extLst>
      <p:ext uri="{BB962C8B-B14F-4D97-AF65-F5344CB8AC3E}">
        <p14:creationId xmlns:p14="http://schemas.microsoft.com/office/powerpoint/2010/main" val="147528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575E-25CD-EDE1-DCDE-3B362C917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2DE33-87B2-EF5D-92AE-259DCB9E7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07ADA-CDC5-7A93-8374-9FE8F6974A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04B07F-6075-6BCD-279C-FEC416EBBB64}"/>
              </a:ext>
            </a:extLst>
          </p:cNvPr>
          <p:cNvSpPr>
            <a:spLocks noGrp="1"/>
          </p:cNvSpPr>
          <p:nvPr>
            <p:ph type="sldNum" sz="quarter" idx="5"/>
          </p:nvPr>
        </p:nvSpPr>
        <p:spPr/>
        <p:txBody>
          <a:bodyPr/>
          <a:lstStyle/>
          <a:p>
            <a:fld id="{7B10B30A-BA86-480C-A2CB-52619F465649}" type="slidenum">
              <a:rPr lang="en-US" smtClean="0"/>
              <a:t>20</a:t>
            </a:fld>
            <a:endParaRPr lang="en-US"/>
          </a:p>
        </p:txBody>
      </p:sp>
    </p:spTree>
    <p:extLst>
      <p:ext uri="{BB962C8B-B14F-4D97-AF65-F5344CB8AC3E}">
        <p14:creationId xmlns:p14="http://schemas.microsoft.com/office/powerpoint/2010/main" val="27995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68B1-4AF4-3446-335C-DD0717426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DF99B-5AFF-7560-ED48-588CB9AEA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5317D-2FAE-5E12-B1F7-670AE21B01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B0E053-5964-73E0-1C54-5EA18E05C030}"/>
              </a:ext>
            </a:extLst>
          </p:cNvPr>
          <p:cNvSpPr>
            <a:spLocks noGrp="1"/>
          </p:cNvSpPr>
          <p:nvPr>
            <p:ph type="sldNum" sz="quarter" idx="5"/>
          </p:nvPr>
        </p:nvSpPr>
        <p:spPr/>
        <p:txBody>
          <a:bodyPr/>
          <a:lstStyle/>
          <a:p>
            <a:fld id="{7B10B30A-BA86-480C-A2CB-52619F465649}" type="slidenum">
              <a:rPr lang="en-US" smtClean="0"/>
              <a:t>21</a:t>
            </a:fld>
            <a:endParaRPr lang="en-US"/>
          </a:p>
        </p:txBody>
      </p:sp>
    </p:spTree>
    <p:extLst>
      <p:ext uri="{BB962C8B-B14F-4D97-AF65-F5344CB8AC3E}">
        <p14:creationId xmlns:p14="http://schemas.microsoft.com/office/powerpoint/2010/main" val="172991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3BF3-76DB-1E68-BA79-780D0D489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A67EB-02E4-9CD1-7374-B1AA57C88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06830-9594-B0FB-EE22-90FD19007F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2B30AF-DFC1-1834-FFE0-63C1BBE0046F}"/>
              </a:ext>
            </a:extLst>
          </p:cNvPr>
          <p:cNvSpPr>
            <a:spLocks noGrp="1"/>
          </p:cNvSpPr>
          <p:nvPr>
            <p:ph type="sldNum" sz="quarter" idx="5"/>
          </p:nvPr>
        </p:nvSpPr>
        <p:spPr/>
        <p:txBody>
          <a:bodyPr/>
          <a:lstStyle/>
          <a:p>
            <a:fld id="{7B10B30A-BA86-480C-A2CB-52619F465649}" type="slidenum">
              <a:rPr lang="en-US" smtClean="0"/>
              <a:t>22</a:t>
            </a:fld>
            <a:endParaRPr lang="en-US"/>
          </a:p>
        </p:txBody>
      </p:sp>
    </p:spTree>
    <p:extLst>
      <p:ext uri="{BB962C8B-B14F-4D97-AF65-F5344CB8AC3E}">
        <p14:creationId xmlns:p14="http://schemas.microsoft.com/office/powerpoint/2010/main" val="350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CAAA2-1816-9307-A8EB-5EF0C091E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C1E85-04BA-1B1A-247C-81DF69803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8931-1850-2666-D641-7E2248BBFD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F9F33B-D094-00E7-8431-6021EAB0C2C2}"/>
              </a:ext>
            </a:extLst>
          </p:cNvPr>
          <p:cNvSpPr>
            <a:spLocks noGrp="1"/>
          </p:cNvSpPr>
          <p:nvPr>
            <p:ph type="sldNum" sz="quarter" idx="5"/>
          </p:nvPr>
        </p:nvSpPr>
        <p:spPr/>
        <p:txBody>
          <a:bodyPr/>
          <a:lstStyle/>
          <a:p>
            <a:fld id="{7B10B30A-BA86-480C-A2CB-52619F465649}" type="slidenum">
              <a:rPr lang="en-US" smtClean="0"/>
              <a:t>23</a:t>
            </a:fld>
            <a:endParaRPr lang="en-US"/>
          </a:p>
        </p:txBody>
      </p:sp>
    </p:spTree>
    <p:extLst>
      <p:ext uri="{BB962C8B-B14F-4D97-AF65-F5344CB8AC3E}">
        <p14:creationId xmlns:p14="http://schemas.microsoft.com/office/powerpoint/2010/main" val="156499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360D5-6B03-3FEC-1E30-964CEE62D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5D01C-26B0-C2FD-2497-C4E35236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0381D2-C0C9-FCA1-40AF-0702F2188F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4AC0-3EB6-E0A2-597F-3542BF29DEDA}"/>
              </a:ext>
            </a:extLst>
          </p:cNvPr>
          <p:cNvSpPr>
            <a:spLocks noGrp="1"/>
          </p:cNvSpPr>
          <p:nvPr>
            <p:ph type="sldNum" sz="quarter" idx="5"/>
          </p:nvPr>
        </p:nvSpPr>
        <p:spPr/>
        <p:txBody>
          <a:bodyPr/>
          <a:lstStyle/>
          <a:p>
            <a:fld id="{7B10B30A-BA86-480C-A2CB-52619F465649}" type="slidenum">
              <a:rPr lang="en-US" smtClean="0"/>
              <a:t>6</a:t>
            </a:fld>
            <a:endParaRPr lang="en-US"/>
          </a:p>
        </p:txBody>
      </p:sp>
    </p:spTree>
    <p:extLst>
      <p:ext uri="{BB962C8B-B14F-4D97-AF65-F5344CB8AC3E}">
        <p14:creationId xmlns:p14="http://schemas.microsoft.com/office/powerpoint/2010/main" val="112183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65051-304B-064C-E412-FEE49E90A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2A91-D96A-AAA2-69C9-819D95D77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2427-B909-66DE-5F5B-4DE44B3EB5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51345A-06FD-D4FC-5ECC-D8681D54E422}"/>
              </a:ext>
            </a:extLst>
          </p:cNvPr>
          <p:cNvSpPr>
            <a:spLocks noGrp="1"/>
          </p:cNvSpPr>
          <p:nvPr>
            <p:ph type="sldNum" sz="quarter" idx="5"/>
          </p:nvPr>
        </p:nvSpPr>
        <p:spPr/>
        <p:txBody>
          <a:bodyPr/>
          <a:lstStyle/>
          <a:p>
            <a:fld id="{7B10B30A-BA86-480C-A2CB-52619F465649}" type="slidenum">
              <a:rPr lang="en-US" smtClean="0"/>
              <a:t>24</a:t>
            </a:fld>
            <a:endParaRPr lang="en-US"/>
          </a:p>
        </p:txBody>
      </p:sp>
    </p:spTree>
    <p:extLst>
      <p:ext uri="{BB962C8B-B14F-4D97-AF65-F5344CB8AC3E}">
        <p14:creationId xmlns:p14="http://schemas.microsoft.com/office/powerpoint/2010/main" val="384136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9CA82-BFFE-9CDE-958D-937FF82FC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4916A-740D-F36B-1652-28795FF6C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4F423-B39C-6E54-112C-A1B416B277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194676-1873-D03F-4EB6-882E8D4C25C2}"/>
              </a:ext>
            </a:extLst>
          </p:cNvPr>
          <p:cNvSpPr>
            <a:spLocks noGrp="1"/>
          </p:cNvSpPr>
          <p:nvPr>
            <p:ph type="sldNum" sz="quarter" idx="5"/>
          </p:nvPr>
        </p:nvSpPr>
        <p:spPr/>
        <p:txBody>
          <a:bodyPr/>
          <a:lstStyle/>
          <a:p>
            <a:fld id="{7B10B30A-BA86-480C-A2CB-52619F465649}" type="slidenum">
              <a:rPr lang="en-US" smtClean="0"/>
              <a:t>25</a:t>
            </a:fld>
            <a:endParaRPr lang="en-US"/>
          </a:p>
        </p:txBody>
      </p:sp>
    </p:spTree>
    <p:extLst>
      <p:ext uri="{BB962C8B-B14F-4D97-AF65-F5344CB8AC3E}">
        <p14:creationId xmlns:p14="http://schemas.microsoft.com/office/powerpoint/2010/main" val="1129152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3F6F-59C0-B3D7-DE02-B0D28E63B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CEF71-9A6E-E463-77F5-DCAAB1619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0D23C-62AC-FEDD-750A-14B57A1A13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AB5FCA-6136-3BF1-7D80-4ACE8CE16595}"/>
              </a:ext>
            </a:extLst>
          </p:cNvPr>
          <p:cNvSpPr>
            <a:spLocks noGrp="1"/>
          </p:cNvSpPr>
          <p:nvPr>
            <p:ph type="sldNum" sz="quarter" idx="5"/>
          </p:nvPr>
        </p:nvSpPr>
        <p:spPr/>
        <p:txBody>
          <a:bodyPr/>
          <a:lstStyle/>
          <a:p>
            <a:fld id="{7B10B30A-BA86-480C-A2CB-52619F465649}" type="slidenum">
              <a:rPr lang="en-US" smtClean="0"/>
              <a:t>26</a:t>
            </a:fld>
            <a:endParaRPr lang="en-US"/>
          </a:p>
        </p:txBody>
      </p:sp>
    </p:spTree>
    <p:extLst>
      <p:ext uri="{BB962C8B-B14F-4D97-AF65-F5344CB8AC3E}">
        <p14:creationId xmlns:p14="http://schemas.microsoft.com/office/powerpoint/2010/main" val="41670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5369F-4972-015D-EC91-748ECA0C5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103F3-74C3-BFF9-49A4-E16916D69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F2E1D-4838-633D-0480-FEB6603480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D01A26-F717-6D5F-CAB2-F2AD7CFFB3F1}"/>
              </a:ext>
            </a:extLst>
          </p:cNvPr>
          <p:cNvSpPr>
            <a:spLocks noGrp="1"/>
          </p:cNvSpPr>
          <p:nvPr>
            <p:ph type="sldNum" sz="quarter" idx="5"/>
          </p:nvPr>
        </p:nvSpPr>
        <p:spPr/>
        <p:txBody>
          <a:bodyPr/>
          <a:lstStyle/>
          <a:p>
            <a:fld id="{7B10B30A-BA86-480C-A2CB-52619F465649}" type="slidenum">
              <a:rPr lang="en-US" smtClean="0"/>
              <a:t>27</a:t>
            </a:fld>
            <a:endParaRPr lang="en-US"/>
          </a:p>
        </p:txBody>
      </p:sp>
    </p:spTree>
    <p:extLst>
      <p:ext uri="{BB962C8B-B14F-4D97-AF65-F5344CB8AC3E}">
        <p14:creationId xmlns:p14="http://schemas.microsoft.com/office/powerpoint/2010/main" val="242268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E484-33AA-67C6-D5AB-DE02DCE0A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6D874-A9B1-29D7-8AA3-F97C027C3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BF5AF-8889-184A-669D-9BA61760F5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9AB0E6-1C45-6C01-B13E-6FECE37F2782}"/>
              </a:ext>
            </a:extLst>
          </p:cNvPr>
          <p:cNvSpPr>
            <a:spLocks noGrp="1"/>
          </p:cNvSpPr>
          <p:nvPr>
            <p:ph type="sldNum" sz="quarter" idx="5"/>
          </p:nvPr>
        </p:nvSpPr>
        <p:spPr/>
        <p:txBody>
          <a:bodyPr/>
          <a:lstStyle/>
          <a:p>
            <a:fld id="{7B10B30A-BA86-480C-A2CB-52619F465649}" type="slidenum">
              <a:rPr lang="en-US" smtClean="0"/>
              <a:t>28</a:t>
            </a:fld>
            <a:endParaRPr lang="en-US"/>
          </a:p>
        </p:txBody>
      </p:sp>
    </p:spTree>
    <p:extLst>
      <p:ext uri="{BB962C8B-B14F-4D97-AF65-F5344CB8AC3E}">
        <p14:creationId xmlns:p14="http://schemas.microsoft.com/office/powerpoint/2010/main" val="135739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DEC24-1CA6-A11E-45DA-236EACEA2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B365D-A40C-1467-5D00-CC1AE5031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44B03-AB18-4E77-901A-FF84777EDF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AA1104-25BC-1FB3-BC87-D3D15556C4E2}"/>
              </a:ext>
            </a:extLst>
          </p:cNvPr>
          <p:cNvSpPr>
            <a:spLocks noGrp="1"/>
          </p:cNvSpPr>
          <p:nvPr>
            <p:ph type="sldNum" sz="quarter" idx="5"/>
          </p:nvPr>
        </p:nvSpPr>
        <p:spPr/>
        <p:txBody>
          <a:bodyPr/>
          <a:lstStyle/>
          <a:p>
            <a:fld id="{7B10B30A-BA86-480C-A2CB-52619F465649}" type="slidenum">
              <a:rPr lang="en-US" smtClean="0"/>
              <a:t>29</a:t>
            </a:fld>
            <a:endParaRPr lang="en-US"/>
          </a:p>
        </p:txBody>
      </p:sp>
    </p:spTree>
    <p:extLst>
      <p:ext uri="{BB962C8B-B14F-4D97-AF65-F5344CB8AC3E}">
        <p14:creationId xmlns:p14="http://schemas.microsoft.com/office/powerpoint/2010/main" val="58731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227F-9FAF-339F-80C3-4E64B9C52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19AEF-151B-F415-0BFF-FB07D0D80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6C8FF-FB78-7269-47DF-9BE7F462C2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47CF13-2C14-DD0C-670B-A790BCE3504A}"/>
              </a:ext>
            </a:extLst>
          </p:cNvPr>
          <p:cNvSpPr>
            <a:spLocks noGrp="1"/>
          </p:cNvSpPr>
          <p:nvPr>
            <p:ph type="sldNum" sz="quarter" idx="5"/>
          </p:nvPr>
        </p:nvSpPr>
        <p:spPr/>
        <p:txBody>
          <a:bodyPr/>
          <a:lstStyle/>
          <a:p>
            <a:fld id="{7B10B30A-BA86-480C-A2CB-52619F465649}" type="slidenum">
              <a:rPr lang="en-US" smtClean="0"/>
              <a:t>30</a:t>
            </a:fld>
            <a:endParaRPr lang="en-US"/>
          </a:p>
        </p:txBody>
      </p:sp>
    </p:spTree>
    <p:extLst>
      <p:ext uri="{BB962C8B-B14F-4D97-AF65-F5344CB8AC3E}">
        <p14:creationId xmlns:p14="http://schemas.microsoft.com/office/powerpoint/2010/main" val="1100647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6D59-E909-F89F-4C4B-0AD6C6B57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21964-3540-1A48-890D-36A144590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DDD8F-3C8D-F871-D8DE-B31EF9322F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E6D007-A951-7868-7044-FE9E2B47AEF6}"/>
              </a:ext>
            </a:extLst>
          </p:cNvPr>
          <p:cNvSpPr>
            <a:spLocks noGrp="1"/>
          </p:cNvSpPr>
          <p:nvPr>
            <p:ph type="sldNum" sz="quarter" idx="5"/>
          </p:nvPr>
        </p:nvSpPr>
        <p:spPr/>
        <p:txBody>
          <a:bodyPr/>
          <a:lstStyle/>
          <a:p>
            <a:fld id="{7B10B30A-BA86-480C-A2CB-52619F465649}" type="slidenum">
              <a:rPr lang="en-US" smtClean="0"/>
              <a:t>31</a:t>
            </a:fld>
            <a:endParaRPr lang="en-US"/>
          </a:p>
        </p:txBody>
      </p:sp>
    </p:spTree>
    <p:extLst>
      <p:ext uri="{BB962C8B-B14F-4D97-AF65-F5344CB8AC3E}">
        <p14:creationId xmlns:p14="http://schemas.microsoft.com/office/powerpoint/2010/main" val="126002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33</a:t>
            </a:fld>
            <a:endParaRPr lang="en-US"/>
          </a:p>
        </p:txBody>
      </p:sp>
    </p:spTree>
    <p:extLst>
      <p:ext uri="{BB962C8B-B14F-4D97-AF65-F5344CB8AC3E}">
        <p14:creationId xmlns:p14="http://schemas.microsoft.com/office/powerpoint/2010/main" val="1719912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16C3-D8D2-DCC0-E9B7-5AE64107B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B3C8A-BD88-FE18-1D89-222BA216D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05FA7-7FC1-B56B-7F1E-D731EBA79E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0287B9-F6D9-6B47-9C02-A64D2B5C8AE1}"/>
              </a:ext>
            </a:extLst>
          </p:cNvPr>
          <p:cNvSpPr>
            <a:spLocks noGrp="1"/>
          </p:cNvSpPr>
          <p:nvPr>
            <p:ph type="sldNum" sz="quarter" idx="5"/>
          </p:nvPr>
        </p:nvSpPr>
        <p:spPr/>
        <p:txBody>
          <a:bodyPr/>
          <a:lstStyle/>
          <a:p>
            <a:fld id="{7B10B30A-BA86-480C-A2CB-52619F465649}" type="slidenum">
              <a:rPr lang="en-US" smtClean="0"/>
              <a:t>34</a:t>
            </a:fld>
            <a:endParaRPr lang="en-US"/>
          </a:p>
        </p:txBody>
      </p:sp>
    </p:spTree>
    <p:extLst>
      <p:ext uri="{BB962C8B-B14F-4D97-AF65-F5344CB8AC3E}">
        <p14:creationId xmlns:p14="http://schemas.microsoft.com/office/powerpoint/2010/main" val="164700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821E-5511-C607-61A4-D50F87B2D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15A3A-FA42-539C-8D4F-5E72E1AD0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4C06C-61CE-C75D-04E0-B1FE723C49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EE0B80-A9E0-5D18-2698-0B1F2F81BD9D}"/>
              </a:ext>
            </a:extLst>
          </p:cNvPr>
          <p:cNvSpPr>
            <a:spLocks noGrp="1"/>
          </p:cNvSpPr>
          <p:nvPr>
            <p:ph type="sldNum" sz="quarter" idx="5"/>
          </p:nvPr>
        </p:nvSpPr>
        <p:spPr/>
        <p:txBody>
          <a:bodyPr/>
          <a:lstStyle/>
          <a:p>
            <a:fld id="{7B10B30A-BA86-480C-A2CB-52619F465649}" type="slidenum">
              <a:rPr lang="en-US" smtClean="0"/>
              <a:t>7</a:t>
            </a:fld>
            <a:endParaRPr lang="en-US"/>
          </a:p>
        </p:txBody>
      </p:sp>
    </p:spTree>
    <p:extLst>
      <p:ext uri="{BB962C8B-B14F-4D97-AF65-F5344CB8AC3E}">
        <p14:creationId xmlns:p14="http://schemas.microsoft.com/office/powerpoint/2010/main" val="238606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35</a:t>
            </a:fld>
            <a:endParaRPr lang="en-US"/>
          </a:p>
        </p:txBody>
      </p:sp>
    </p:spTree>
    <p:extLst>
      <p:ext uri="{BB962C8B-B14F-4D97-AF65-F5344CB8AC3E}">
        <p14:creationId xmlns:p14="http://schemas.microsoft.com/office/powerpoint/2010/main" val="451979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36</a:t>
            </a:fld>
            <a:endParaRPr lang="en-US"/>
          </a:p>
        </p:txBody>
      </p:sp>
    </p:spTree>
    <p:extLst>
      <p:ext uri="{BB962C8B-B14F-4D97-AF65-F5344CB8AC3E}">
        <p14:creationId xmlns:p14="http://schemas.microsoft.com/office/powerpoint/2010/main" val="1617253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37</a:t>
            </a:fld>
            <a:endParaRPr lang="en-US"/>
          </a:p>
        </p:txBody>
      </p:sp>
    </p:spTree>
    <p:extLst>
      <p:ext uri="{BB962C8B-B14F-4D97-AF65-F5344CB8AC3E}">
        <p14:creationId xmlns:p14="http://schemas.microsoft.com/office/powerpoint/2010/main" val="198244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38</a:t>
            </a:fld>
            <a:endParaRPr lang="en-US"/>
          </a:p>
        </p:txBody>
      </p:sp>
    </p:spTree>
    <p:extLst>
      <p:ext uri="{BB962C8B-B14F-4D97-AF65-F5344CB8AC3E}">
        <p14:creationId xmlns:p14="http://schemas.microsoft.com/office/powerpoint/2010/main" val="965665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4D15D-133D-4C27-BC8D-C7FD3E39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E38E7-B9D4-11E5-54F6-DB61049A6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8294B-0D18-4EBD-0C3B-82F11F73E5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4950ED-F6BC-7854-CAFA-F05A8A99A926}"/>
              </a:ext>
            </a:extLst>
          </p:cNvPr>
          <p:cNvSpPr>
            <a:spLocks noGrp="1"/>
          </p:cNvSpPr>
          <p:nvPr>
            <p:ph type="sldNum" sz="quarter" idx="5"/>
          </p:nvPr>
        </p:nvSpPr>
        <p:spPr/>
        <p:txBody>
          <a:bodyPr/>
          <a:lstStyle/>
          <a:p>
            <a:fld id="{7B10B30A-BA86-480C-A2CB-52619F465649}" type="slidenum">
              <a:rPr lang="en-US" smtClean="0"/>
              <a:t>39</a:t>
            </a:fld>
            <a:endParaRPr lang="en-US"/>
          </a:p>
        </p:txBody>
      </p:sp>
    </p:spTree>
    <p:extLst>
      <p:ext uri="{BB962C8B-B14F-4D97-AF65-F5344CB8AC3E}">
        <p14:creationId xmlns:p14="http://schemas.microsoft.com/office/powerpoint/2010/main" val="3357580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DCF4-2C6B-F5D9-6FB6-1877E7194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CCA5E-2CC2-F1FF-D349-D144272DF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9C044-08C3-3BC6-12D7-6C7CC06F3E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98A536-7226-3AAD-DB39-D0491FBE2F4B}"/>
              </a:ext>
            </a:extLst>
          </p:cNvPr>
          <p:cNvSpPr>
            <a:spLocks noGrp="1"/>
          </p:cNvSpPr>
          <p:nvPr>
            <p:ph type="sldNum" sz="quarter" idx="5"/>
          </p:nvPr>
        </p:nvSpPr>
        <p:spPr/>
        <p:txBody>
          <a:bodyPr/>
          <a:lstStyle/>
          <a:p>
            <a:fld id="{7B10B30A-BA86-480C-A2CB-52619F465649}" type="slidenum">
              <a:rPr lang="en-US" smtClean="0"/>
              <a:t>40</a:t>
            </a:fld>
            <a:endParaRPr lang="en-US"/>
          </a:p>
        </p:txBody>
      </p:sp>
    </p:spTree>
    <p:extLst>
      <p:ext uri="{BB962C8B-B14F-4D97-AF65-F5344CB8AC3E}">
        <p14:creationId xmlns:p14="http://schemas.microsoft.com/office/powerpoint/2010/main" val="468515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10B30A-BA86-480C-A2CB-52619F465649}" type="slidenum">
              <a:rPr lang="en-US" smtClean="0"/>
              <a:t>41</a:t>
            </a:fld>
            <a:endParaRPr lang="en-US"/>
          </a:p>
        </p:txBody>
      </p:sp>
    </p:spTree>
    <p:extLst>
      <p:ext uri="{BB962C8B-B14F-4D97-AF65-F5344CB8AC3E}">
        <p14:creationId xmlns:p14="http://schemas.microsoft.com/office/powerpoint/2010/main" val="12510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65734-81A5-4B7F-85D2-712D418E6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6CCCB-0CA6-AC9D-FD77-244159753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BA790-6190-6A97-3CDF-76D874F4C7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E37466-44DB-99A6-FEB7-783CBFF5BDCB}"/>
              </a:ext>
            </a:extLst>
          </p:cNvPr>
          <p:cNvSpPr>
            <a:spLocks noGrp="1"/>
          </p:cNvSpPr>
          <p:nvPr>
            <p:ph type="sldNum" sz="quarter" idx="5"/>
          </p:nvPr>
        </p:nvSpPr>
        <p:spPr/>
        <p:txBody>
          <a:bodyPr/>
          <a:lstStyle/>
          <a:p>
            <a:fld id="{7B10B30A-BA86-480C-A2CB-52619F465649}" type="slidenum">
              <a:rPr lang="en-US" smtClean="0"/>
              <a:t>8</a:t>
            </a:fld>
            <a:endParaRPr lang="en-US"/>
          </a:p>
        </p:txBody>
      </p:sp>
    </p:spTree>
    <p:extLst>
      <p:ext uri="{BB962C8B-B14F-4D97-AF65-F5344CB8AC3E}">
        <p14:creationId xmlns:p14="http://schemas.microsoft.com/office/powerpoint/2010/main" val="359269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66CAF-2251-44C8-F932-2798DC54A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3C767-3CAE-EA72-2B27-F1FA0EDAB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E8EC0-D23D-A667-131A-80F26FCED5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4DB8FF-7E00-6DFA-57B2-5C0C39D80EA0}"/>
              </a:ext>
            </a:extLst>
          </p:cNvPr>
          <p:cNvSpPr>
            <a:spLocks noGrp="1"/>
          </p:cNvSpPr>
          <p:nvPr>
            <p:ph type="sldNum" sz="quarter" idx="5"/>
          </p:nvPr>
        </p:nvSpPr>
        <p:spPr/>
        <p:txBody>
          <a:bodyPr/>
          <a:lstStyle/>
          <a:p>
            <a:fld id="{7B10B30A-BA86-480C-A2CB-52619F465649}" type="slidenum">
              <a:rPr lang="en-US" smtClean="0"/>
              <a:t>9</a:t>
            </a:fld>
            <a:endParaRPr lang="en-US"/>
          </a:p>
        </p:txBody>
      </p:sp>
    </p:spTree>
    <p:extLst>
      <p:ext uri="{BB962C8B-B14F-4D97-AF65-F5344CB8AC3E}">
        <p14:creationId xmlns:p14="http://schemas.microsoft.com/office/powerpoint/2010/main" val="428511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89431-CC57-E6F5-D3E4-8D9884374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63382-59EB-FE9F-E0EB-33ECA4828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492F5-4FC8-0F30-B9E0-75F0BB2A00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39EA22-7CC9-B7C5-F0AC-C019630C80EB}"/>
              </a:ext>
            </a:extLst>
          </p:cNvPr>
          <p:cNvSpPr>
            <a:spLocks noGrp="1"/>
          </p:cNvSpPr>
          <p:nvPr>
            <p:ph type="sldNum" sz="quarter" idx="5"/>
          </p:nvPr>
        </p:nvSpPr>
        <p:spPr/>
        <p:txBody>
          <a:bodyPr/>
          <a:lstStyle/>
          <a:p>
            <a:fld id="{7B10B30A-BA86-480C-A2CB-52619F465649}" type="slidenum">
              <a:rPr lang="en-US" smtClean="0"/>
              <a:t>10</a:t>
            </a:fld>
            <a:endParaRPr lang="en-US"/>
          </a:p>
        </p:txBody>
      </p:sp>
    </p:spTree>
    <p:extLst>
      <p:ext uri="{BB962C8B-B14F-4D97-AF65-F5344CB8AC3E}">
        <p14:creationId xmlns:p14="http://schemas.microsoft.com/office/powerpoint/2010/main" val="105650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24AF-4F3A-F6A4-B511-71B2BC95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66D21-2544-AA09-682A-92103A6F0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947EB-8C19-1B85-7BA8-814941BE32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6E2E9B-EF5C-7AA5-8BA4-A6FDE9E6FE2D}"/>
              </a:ext>
            </a:extLst>
          </p:cNvPr>
          <p:cNvSpPr>
            <a:spLocks noGrp="1"/>
          </p:cNvSpPr>
          <p:nvPr>
            <p:ph type="sldNum" sz="quarter" idx="5"/>
          </p:nvPr>
        </p:nvSpPr>
        <p:spPr/>
        <p:txBody>
          <a:bodyPr/>
          <a:lstStyle/>
          <a:p>
            <a:fld id="{7B10B30A-BA86-480C-A2CB-52619F465649}" type="slidenum">
              <a:rPr lang="en-US" smtClean="0"/>
              <a:t>11</a:t>
            </a:fld>
            <a:endParaRPr lang="en-US"/>
          </a:p>
        </p:txBody>
      </p:sp>
    </p:spTree>
    <p:extLst>
      <p:ext uri="{BB962C8B-B14F-4D97-AF65-F5344CB8AC3E}">
        <p14:creationId xmlns:p14="http://schemas.microsoft.com/office/powerpoint/2010/main" val="359786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92BC-9BA5-0549-613D-4292AB9A2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FA5E6-CCFA-2586-0801-042EB8238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0F1CD-8172-F615-B49E-10EC129564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B751F-9970-F700-DF78-D7E93F9E5718}"/>
              </a:ext>
            </a:extLst>
          </p:cNvPr>
          <p:cNvSpPr>
            <a:spLocks noGrp="1"/>
          </p:cNvSpPr>
          <p:nvPr>
            <p:ph type="sldNum" sz="quarter" idx="5"/>
          </p:nvPr>
        </p:nvSpPr>
        <p:spPr/>
        <p:txBody>
          <a:bodyPr/>
          <a:lstStyle/>
          <a:p>
            <a:fld id="{7B10B30A-BA86-480C-A2CB-52619F465649}" type="slidenum">
              <a:rPr lang="en-US" smtClean="0"/>
              <a:t>12</a:t>
            </a:fld>
            <a:endParaRPr lang="en-US"/>
          </a:p>
        </p:txBody>
      </p:sp>
    </p:spTree>
    <p:extLst>
      <p:ext uri="{BB962C8B-B14F-4D97-AF65-F5344CB8AC3E}">
        <p14:creationId xmlns:p14="http://schemas.microsoft.com/office/powerpoint/2010/main" val="343004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C59A-5EC5-95F1-141E-7AAA9E88C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F2171-9EF6-2DF2-81D2-1F3E7F55A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F55D9-AFF1-99F9-C0E1-F8FEBD9E04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E6A3E4-11A8-7F43-5124-F8B057FB1A52}"/>
              </a:ext>
            </a:extLst>
          </p:cNvPr>
          <p:cNvSpPr>
            <a:spLocks noGrp="1"/>
          </p:cNvSpPr>
          <p:nvPr>
            <p:ph type="sldNum" sz="quarter" idx="5"/>
          </p:nvPr>
        </p:nvSpPr>
        <p:spPr/>
        <p:txBody>
          <a:bodyPr/>
          <a:lstStyle/>
          <a:p>
            <a:fld id="{7B10B30A-BA86-480C-A2CB-52619F465649}" type="slidenum">
              <a:rPr lang="en-US" smtClean="0"/>
              <a:t>13</a:t>
            </a:fld>
            <a:endParaRPr lang="en-US"/>
          </a:p>
        </p:txBody>
      </p:sp>
    </p:spTree>
    <p:extLst>
      <p:ext uri="{BB962C8B-B14F-4D97-AF65-F5344CB8AC3E}">
        <p14:creationId xmlns:p14="http://schemas.microsoft.com/office/powerpoint/2010/main" val="357700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8666-C933-62F0-1B26-8344136175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01A0D-68D2-9A77-0D69-F4247EA40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2DA138-C21D-F34D-0F3D-E990A91D3F6B}"/>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2A352700-756A-9BE9-942E-DE1752E26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652E8-8D0D-CEB3-967D-A774F52D01B0}"/>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21162574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55FF-15DE-FB9A-296C-91F76D966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5088D-8634-72C7-A10E-032849783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CD735-A727-A34B-4438-2544F1D25D90}"/>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CD997295-10F3-DC01-636C-2093E527E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C9811-8BD8-BD74-6EF1-8BDA9E652B1D}"/>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28442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3590B-7254-FC2B-D584-D3EA2937C7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D21B1B-C453-E5F4-51A3-3E2D88C52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215CF-1C3A-EFB5-2025-E74435E9012E}"/>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02AF9150-5888-55C7-4D20-49A84DE2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B931A-22BA-791A-999B-D07E8D13AB71}"/>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61922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3F7DE-97BE-7421-6369-412D32D63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53680-1901-6AC9-5238-8A021E194B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393CB-C20B-998A-F0C1-B58447849D15}"/>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4297D7F1-8922-4442-60DF-88453C998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A38E6-9977-2243-D942-9395A52EBC69}"/>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356167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9EFD-529D-2D09-A9B6-BA0F92C73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BD3AC7-E59A-39C0-A5D5-DAE85C09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A2E92-F841-26B2-FE15-6BB145FA2A2C}"/>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EA8040FB-3F30-959D-B67E-F5A68E6EA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39A24-B1BB-7CA1-07C6-BBA8AA893153}"/>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58903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F656-8AE2-19EF-ED62-8E5F682AF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D84D50-F2E4-6DF1-1D11-0D766F8D84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5FACCC-C1C0-9E46-E728-4C60A41E11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CF6C42-F8DC-BBB9-E346-37F749307C7F}"/>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6" name="Footer Placeholder 5">
            <a:extLst>
              <a:ext uri="{FF2B5EF4-FFF2-40B4-BE49-F238E27FC236}">
                <a16:creationId xmlns:a16="http://schemas.microsoft.com/office/drawing/2014/main" id="{2ABA0548-BEFA-C941-A785-25708FB96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C99B4-AA2A-F644-99E1-F84473A4BE5E}"/>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70421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6D17-5839-60E6-1BA8-B80CBA572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81274-318B-15BB-285B-D31238341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F0BC33-ECAB-B8F5-B7AA-FF8305F30E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1EDBF3-DB43-8507-A3BB-0A1011CAAA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BD41D-CF8A-5E08-35E1-EEAA290CB1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AE0077-2829-9D4C-D8EC-94D34EEE8B07}"/>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8" name="Footer Placeholder 7">
            <a:extLst>
              <a:ext uri="{FF2B5EF4-FFF2-40B4-BE49-F238E27FC236}">
                <a16:creationId xmlns:a16="http://schemas.microsoft.com/office/drawing/2014/main" id="{5B116038-7CE4-68E1-B114-50D0CA5BD8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AF0EB-3B68-EFB6-C4C5-29062E0A321C}"/>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80946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80A8-CA1E-7C7A-CFE5-FD2BDB5B2B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B909F7-4524-2DE1-034F-570719BDE1F5}"/>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4" name="Footer Placeholder 3">
            <a:extLst>
              <a:ext uri="{FF2B5EF4-FFF2-40B4-BE49-F238E27FC236}">
                <a16:creationId xmlns:a16="http://schemas.microsoft.com/office/drawing/2014/main" id="{2186CFCB-46D9-FB75-F94A-D5F7421338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EC3E59-53A5-AB59-6D57-2A30E8539A0B}"/>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150972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49052-C64A-9ADC-54EA-6B822DCF2FB2}"/>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3" name="Footer Placeholder 2">
            <a:extLst>
              <a:ext uri="{FF2B5EF4-FFF2-40B4-BE49-F238E27FC236}">
                <a16:creationId xmlns:a16="http://schemas.microsoft.com/office/drawing/2014/main" id="{EB094ECC-BE90-94F3-F55A-28CE3904A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E42F5-3133-3EEF-550B-FAD9ECADEE45}"/>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307839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DFFF-0D28-B6CB-4DB6-4C3225F57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940B43-7D43-8321-5C6E-87F245031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888C7F-2FE4-2D80-DDCB-7BAEB82E6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9D00A-71CF-1FBD-9FE3-6083A278F098}"/>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6" name="Footer Placeholder 5">
            <a:extLst>
              <a:ext uri="{FF2B5EF4-FFF2-40B4-BE49-F238E27FC236}">
                <a16:creationId xmlns:a16="http://schemas.microsoft.com/office/drawing/2014/main" id="{817511AC-CA65-284A-1155-946657091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2A9D8-62F4-C538-F077-C74F91CF6E98}"/>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410591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B67B-A9C8-1A94-3D2C-A8E994215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DFBFBE-0E3D-25A2-95FB-127B17500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DFC48A-F31E-95C8-F9F3-D51AE1AF1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28364-2156-362C-2CFF-864A2847381A}"/>
              </a:ext>
            </a:extLst>
          </p:cNvPr>
          <p:cNvSpPr>
            <a:spLocks noGrp="1"/>
          </p:cNvSpPr>
          <p:nvPr>
            <p:ph type="dt" sz="half" idx="10"/>
          </p:nvPr>
        </p:nvSpPr>
        <p:spPr/>
        <p:txBody>
          <a:bodyPr/>
          <a:lstStyle/>
          <a:p>
            <a:fld id="{51F6A3B6-5A0A-43B4-902C-6D9E6A7B8E6C}" type="datetimeFigureOut">
              <a:rPr lang="en-US" smtClean="0"/>
              <a:t>10/29/2025</a:t>
            </a:fld>
            <a:endParaRPr lang="en-US"/>
          </a:p>
        </p:txBody>
      </p:sp>
      <p:sp>
        <p:nvSpPr>
          <p:cNvPr id="6" name="Footer Placeholder 5">
            <a:extLst>
              <a:ext uri="{FF2B5EF4-FFF2-40B4-BE49-F238E27FC236}">
                <a16:creationId xmlns:a16="http://schemas.microsoft.com/office/drawing/2014/main" id="{4FB96DE0-0B1F-37D6-8751-87C84A8C3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801A0-8259-F606-65E2-D6B97CF566F8}"/>
              </a:ext>
            </a:extLst>
          </p:cNvPr>
          <p:cNvSpPr>
            <a:spLocks noGrp="1"/>
          </p:cNvSpPr>
          <p:nvPr>
            <p:ph type="sldNum" sz="quarter" idx="12"/>
          </p:nvPr>
        </p:nvSpPr>
        <p:spPr/>
        <p:txBody>
          <a:bodyPr/>
          <a:lstStyle/>
          <a:p>
            <a:fld id="{AA74E942-1A10-4D04-A985-0526F580B3D9}" type="slidenum">
              <a:rPr lang="en-US" smtClean="0"/>
              <a:t>‹#›</a:t>
            </a:fld>
            <a:endParaRPr lang="en-US"/>
          </a:p>
        </p:txBody>
      </p:sp>
    </p:spTree>
    <p:extLst>
      <p:ext uri="{BB962C8B-B14F-4D97-AF65-F5344CB8AC3E}">
        <p14:creationId xmlns:p14="http://schemas.microsoft.com/office/powerpoint/2010/main" val="749481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6B90D1-2599-2C24-2948-DE07055E379D}"/>
              </a:ext>
            </a:extLst>
          </p:cNvPr>
          <p:cNvGrpSpPr/>
          <p:nvPr userDrawn="1"/>
        </p:nvGrpSpPr>
        <p:grpSpPr>
          <a:xfrm>
            <a:off x="177171" y="5402712"/>
            <a:ext cx="6777552" cy="2530333"/>
            <a:chOff x="177171" y="5402712"/>
            <a:chExt cx="6777552" cy="2530333"/>
          </a:xfrm>
        </p:grpSpPr>
        <p:sp>
          <p:nvSpPr>
            <p:cNvPr id="31" name="Freeform: Shape 30">
              <a:extLst>
                <a:ext uri="{FF2B5EF4-FFF2-40B4-BE49-F238E27FC236}">
                  <a16:creationId xmlns:a16="http://schemas.microsoft.com/office/drawing/2014/main" id="{78D58476-1C56-B4DD-04EC-FE92EE5E2924}"/>
                </a:ext>
              </a:extLst>
            </p:cNvPr>
            <p:cNvSpPr/>
            <p:nvPr/>
          </p:nvSpPr>
          <p:spPr>
            <a:xfrm>
              <a:off x="3368676" y="6608762"/>
              <a:ext cx="3586047" cy="249238"/>
            </a:xfrm>
            <a:custGeom>
              <a:avLst/>
              <a:gdLst>
                <a:gd name="connsiteX0" fmla="*/ 3078226 w 3586047"/>
                <a:gd name="connsiteY0" fmla="*/ 0 h 249238"/>
                <a:gd name="connsiteX1" fmla="*/ 3537297 w 3586047"/>
                <a:gd name="connsiteY1" fmla="*/ 190153 h 249238"/>
                <a:gd name="connsiteX2" fmla="*/ 3586047 w 3586047"/>
                <a:gd name="connsiteY2" fmla="*/ 249238 h 249238"/>
                <a:gd name="connsiteX3" fmla="*/ 0 w 3586047"/>
                <a:gd name="connsiteY3" fmla="*/ 249238 h 249238"/>
                <a:gd name="connsiteX4" fmla="*/ 0 w 3586047"/>
                <a:gd name="connsiteY4" fmla="*/ 3048 h 249238"/>
                <a:gd name="connsiteX5" fmla="*/ 3047991 w 3586047"/>
                <a:gd name="connsiteY5" fmla="*/ 3048 h 2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047" h="249238">
                  <a:moveTo>
                    <a:pt x="3078226" y="0"/>
                  </a:moveTo>
                  <a:cubicBezTo>
                    <a:pt x="3257505" y="0"/>
                    <a:pt x="3419811" y="72667"/>
                    <a:pt x="3537297" y="190153"/>
                  </a:cubicBezTo>
                  <a:lnTo>
                    <a:pt x="3586047" y="249238"/>
                  </a:lnTo>
                  <a:lnTo>
                    <a:pt x="0" y="249238"/>
                  </a:lnTo>
                  <a:lnTo>
                    <a:pt x="0" y="3048"/>
                  </a:lnTo>
                  <a:lnTo>
                    <a:pt x="3047991" y="3048"/>
                  </a:lnTo>
                  <a:close/>
                </a:path>
              </a:pathLst>
            </a:custGeom>
            <a:solidFill>
              <a:srgbClr val="72C0E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1A0D2539-006F-4CC1-D90E-C71202EFFFBE}"/>
                </a:ext>
              </a:extLst>
            </p:cNvPr>
            <p:cNvSpPr/>
            <p:nvPr/>
          </p:nvSpPr>
          <p:spPr>
            <a:xfrm rot="19713272">
              <a:off x="177171" y="5402712"/>
              <a:ext cx="3409090" cy="2530333"/>
            </a:xfrm>
            <a:custGeom>
              <a:avLst/>
              <a:gdLst>
                <a:gd name="connsiteX0" fmla="*/ 3236206 w 3409090"/>
                <a:gd name="connsiteY0" fmla="*/ 1812258 h 2530333"/>
                <a:gd name="connsiteX1" fmla="*/ 3238885 w 3409090"/>
                <a:gd name="connsiteY1" fmla="*/ 1817514 h 2530333"/>
                <a:gd name="connsiteX2" fmla="*/ 3252909 w 3409090"/>
                <a:gd name="connsiteY2" fmla="*/ 1828200 h 2530333"/>
                <a:gd name="connsiteX3" fmla="*/ 3272516 w 3409090"/>
                <a:gd name="connsiteY3" fmla="*/ 1838843 h 2530333"/>
                <a:gd name="connsiteX4" fmla="*/ 3409090 w 3409090"/>
                <a:gd name="connsiteY4" fmla="*/ 2095708 h 2530333"/>
                <a:gd name="connsiteX5" fmla="*/ 3409090 w 3409090"/>
                <a:gd name="connsiteY5" fmla="*/ 2530333 h 2530333"/>
                <a:gd name="connsiteX6" fmla="*/ 0 w 3409090"/>
                <a:gd name="connsiteY6" fmla="*/ 445699 h 2530333"/>
                <a:gd name="connsiteX7" fmla="*/ 272542 w 3409090"/>
                <a:gd name="connsiteY7" fmla="*/ 0 h 2530333"/>
                <a:gd name="connsiteX8" fmla="*/ 3214854 w 3409090"/>
                <a:gd name="connsiteY8" fmla="*/ 1799202 h 253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090" h="2530333">
                  <a:moveTo>
                    <a:pt x="3236206" y="1812258"/>
                  </a:moveTo>
                  <a:lnTo>
                    <a:pt x="3238885" y="1817514"/>
                  </a:lnTo>
                  <a:lnTo>
                    <a:pt x="3252909" y="1828200"/>
                  </a:lnTo>
                  <a:lnTo>
                    <a:pt x="3272516" y="1838843"/>
                  </a:lnTo>
                  <a:cubicBezTo>
                    <a:pt x="3354915" y="1894510"/>
                    <a:pt x="3409090" y="1988782"/>
                    <a:pt x="3409090" y="2095708"/>
                  </a:cubicBezTo>
                  <a:lnTo>
                    <a:pt x="3409090" y="2530333"/>
                  </a:lnTo>
                  <a:lnTo>
                    <a:pt x="0" y="445699"/>
                  </a:lnTo>
                  <a:lnTo>
                    <a:pt x="272542" y="0"/>
                  </a:lnTo>
                  <a:lnTo>
                    <a:pt x="3214854" y="1799202"/>
                  </a:lnTo>
                  <a:close/>
                </a:path>
              </a:pathLst>
            </a:custGeom>
            <a:solidFill>
              <a:srgbClr val="E5602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ADFFFC60-A112-2DB2-4AB8-2B7DE7B5D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AA23A-5F85-45AE-FCB1-41F07071FF26}"/>
              </a:ext>
            </a:extLst>
          </p:cNvPr>
          <p:cNvSpPr>
            <a:spLocks noGrp="1"/>
          </p:cNvSpPr>
          <p:nvPr>
            <p:ph type="body" idx="1"/>
          </p:nvPr>
        </p:nvSpPr>
        <p:spPr>
          <a:xfrm>
            <a:off x="838200" y="176272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E046E56-4711-F8E3-0E32-916D281D3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6A3B6-5A0A-43B4-902C-6D9E6A7B8E6C}" type="datetimeFigureOut">
              <a:rPr lang="en-US" smtClean="0"/>
              <a:t>10/29/2025</a:t>
            </a:fld>
            <a:endParaRPr lang="en-US"/>
          </a:p>
        </p:txBody>
      </p:sp>
      <p:sp>
        <p:nvSpPr>
          <p:cNvPr id="5" name="Footer Placeholder 4">
            <a:extLst>
              <a:ext uri="{FF2B5EF4-FFF2-40B4-BE49-F238E27FC236}">
                <a16:creationId xmlns:a16="http://schemas.microsoft.com/office/drawing/2014/main" id="{CC001832-A5B6-CAAF-B6B4-54B66A44B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C38C7C-03F2-6C6C-DCBF-69AE21976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4E942-1A10-4D04-A985-0526F580B3D9}" type="slidenum">
              <a:rPr lang="en-US" smtClean="0"/>
              <a:t>‹#›</a:t>
            </a:fld>
            <a:endParaRPr lang="en-US" dirty="0"/>
          </a:p>
        </p:txBody>
      </p:sp>
    </p:spTree>
    <p:extLst>
      <p:ext uri="{BB962C8B-B14F-4D97-AF65-F5344CB8AC3E}">
        <p14:creationId xmlns:p14="http://schemas.microsoft.com/office/powerpoint/2010/main" val="932660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tm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statesummaries.ncics.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ater.noaa.gov/about/atlas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D113-0E47-A327-00D5-35754B7C5FAB}"/>
              </a:ext>
            </a:extLst>
          </p:cNvPr>
          <p:cNvSpPr>
            <a:spLocks noGrp="1"/>
          </p:cNvSpPr>
          <p:nvPr>
            <p:ph type="ctrTitle"/>
          </p:nvPr>
        </p:nvSpPr>
        <p:spPr>
          <a:xfrm>
            <a:off x="4815840" y="862966"/>
            <a:ext cx="6858000" cy="1173797"/>
          </a:xfrm>
        </p:spPr>
        <p:txBody>
          <a:bodyPr>
            <a:noAutofit/>
          </a:bodyPr>
          <a:lstStyle/>
          <a:p>
            <a:r>
              <a:rPr lang="en-US" sz="5000" b="1" dirty="0">
                <a:latin typeface="Aptos" panose="020B0004020202020204" pitchFamily="34" charset="0"/>
              </a:rPr>
              <a:t>Climate Resiliency Update for Towns</a:t>
            </a:r>
          </a:p>
        </p:txBody>
      </p:sp>
      <p:sp>
        <p:nvSpPr>
          <p:cNvPr id="4" name="Title 1">
            <a:extLst>
              <a:ext uri="{FF2B5EF4-FFF2-40B4-BE49-F238E27FC236}">
                <a16:creationId xmlns:a16="http://schemas.microsoft.com/office/drawing/2014/main" id="{FACB24E8-E0A8-C513-A027-4A2773CF58AC}"/>
              </a:ext>
            </a:extLst>
          </p:cNvPr>
          <p:cNvSpPr txBox="1">
            <a:spLocks/>
          </p:cNvSpPr>
          <p:nvPr/>
        </p:nvSpPr>
        <p:spPr>
          <a:xfrm>
            <a:off x="2984500" y="3122837"/>
            <a:ext cx="6223000" cy="10004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latin typeface="Aptos" panose="020B0004020202020204" pitchFamily="34" charset="0"/>
              </a:rPr>
              <a:t>2. Public Act 25-33</a:t>
            </a:r>
          </a:p>
        </p:txBody>
      </p:sp>
      <p:cxnSp>
        <p:nvCxnSpPr>
          <p:cNvPr id="6" name="Straight Connector 5">
            <a:extLst>
              <a:ext uri="{FF2B5EF4-FFF2-40B4-BE49-F238E27FC236}">
                <a16:creationId xmlns:a16="http://schemas.microsoft.com/office/drawing/2014/main" id="{A14A8D78-588F-AD59-2643-D4CA63563014}"/>
              </a:ext>
            </a:extLst>
          </p:cNvPr>
          <p:cNvCxnSpPr/>
          <p:nvPr/>
        </p:nvCxnSpPr>
        <p:spPr>
          <a:xfrm>
            <a:off x="518160" y="2387600"/>
            <a:ext cx="11155680" cy="0"/>
          </a:xfrm>
          <a:prstGeom prst="line">
            <a:avLst/>
          </a:prstGeom>
          <a:ln w="38100">
            <a:solidFill>
              <a:srgbClr val="E5602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A267DFE-9C5A-C3C9-49EC-7AC8107999AB}"/>
              </a:ext>
            </a:extLst>
          </p:cNvPr>
          <p:cNvSpPr txBox="1">
            <a:spLocks/>
          </p:cNvSpPr>
          <p:nvPr/>
        </p:nvSpPr>
        <p:spPr>
          <a:xfrm>
            <a:off x="2984500" y="2412682"/>
            <a:ext cx="6223000" cy="10004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latin typeface="Aptos" panose="020B0004020202020204" pitchFamily="34" charset="0"/>
              </a:rPr>
              <a:t>1. Resources and Tools</a:t>
            </a:r>
          </a:p>
        </p:txBody>
      </p:sp>
      <p:sp>
        <p:nvSpPr>
          <p:cNvPr id="11" name="Subtitle 10">
            <a:extLst>
              <a:ext uri="{FF2B5EF4-FFF2-40B4-BE49-F238E27FC236}">
                <a16:creationId xmlns:a16="http://schemas.microsoft.com/office/drawing/2014/main" id="{6F791885-7A16-A30B-03D2-8CF43ECBBCD6}"/>
              </a:ext>
            </a:extLst>
          </p:cNvPr>
          <p:cNvSpPr>
            <a:spLocks noGrp="1"/>
          </p:cNvSpPr>
          <p:nvPr>
            <p:ph type="subTitle" idx="1"/>
          </p:nvPr>
        </p:nvSpPr>
        <p:spPr>
          <a:xfrm>
            <a:off x="2747327" y="4881151"/>
            <a:ext cx="3876993" cy="1122362"/>
          </a:xfrm>
        </p:spPr>
        <p:txBody>
          <a:bodyPr>
            <a:normAutofit/>
          </a:bodyPr>
          <a:lstStyle/>
          <a:p>
            <a:r>
              <a:rPr lang="en-US" dirty="0">
                <a:latin typeface="Aptos" panose="020B0004020202020204" pitchFamily="34" charset="0"/>
              </a:rPr>
              <a:t>October 22, 2025</a:t>
            </a:r>
          </a:p>
          <a:p>
            <a:r>
              <a:rPr lang="en-US" dirty="0">
                <a:latin typeface="Aptos" panose="020B0004020202020204" pitchFamily="34" charset="0"/>
              </a:rPr>
              <a:t>David Murphy, PE, CFM</a:t>
            </a:r>
          </a:p>
        </p:txBody>
      </p:sp>
      <p:pic>
        <p:nvPicPr>
          <p:cNvPr id="12" name="Picture 11">
            <a:extLst>
              <a:ext uri="{FF2B5EF4-FFF2-40B4-BE49-F238E27FC236}">
                <a16:creationId xmlns:a16="http://schemas.microsoft.com/office/drawing/2014/main" id="{54F95674-1DB3-AB82-8644-9FB35EDD737F}"/>
              </a:ext>
            </a:extLst>
          </p:cNvPr>
          <p:cNvPicPr>
            <a:picLocks noChangeAspect="1"/>
          </p:cNvPicPr>
          <p:nvPr/>
        </p:nvPicPr>
        <p:blipFill>
          <a:blip r:embed="rId2"/>
          <a:stretch>
            <a:fillRect/>
          </a:stretch>
        </p:blipFill>
        <p:spPr>
          <a:xfrm>
            <a:off x="790575" y="413480"/>
            <a:ext cx="3588385" cy="1585724"/>
          </a:xfrm>
          <a:prstGeom prst="rect">
            <a:avLst/>
          </a:prstGeom>
        </p:spPr>
      </p:pic>
      <p:cxnSp>
        <p:nvCxnSpPr>
          <p:cNvPr id="13" name="Straight Connector 12">
            <a:extLst>
              <a:ext uri="{FF2B5EF4-FFF2-40B4-BE49-F238E27FC236}">
                <a16:creationId xmlns:a16="http://schemas.microsoft.com/office/drawing/2014/main" id="{7710A81D-E121-42DA-7481-7B6D4049E1D9}"/>
              </a:ext>
            </a:extLst>
          </p:cNvPr>
          <p:cNvCxnSpPr/>
          <p:nvPr/>
        </p:nvCxnSpPr>
        <p:spPr>
          <a:xfrm>
            <a:off x="518160" y="4307840"/>
            <a:ext cx="11155680" cy="0"/>
          </a:xfrm>
          <a:prstGeom prst="line">
            <a:avLst/>
          </a:prstGeom>
          <a:ln w="38100">
            <a:solidFill>
              <a:srgbClr val="E56020"/>
            </a:solidFill>
          </a:ln>
        </p:spPr>
        <p:style>
          <a:lnRef idx="1">
            <a:schemeClr val="accent1"/>
          </a:lnRef>
          <a:fillRef idx="0">
            <a:schemeClr val="accent1"/>
          </a:fillRef>
          <a:effectRef idx="0">
            <a:schemeClr val="accent1"/>
          </a:effectRef>
          <a:fontRef idx="minor">
            <a:schemeClr val="tx1"/>
          </a:fontRef>
        </p:style>
      </p:cxnSp>
      <p:pic>
        <p:nvPicPr>
          <p:cNvPr id="17" name="Picture 16" descr="A white and orange logo&#10;&#10;Description automatically generated">
            <a:extLst>
              <a:ext uri="{FF2B5EF4-FFF2-40B4-BE49-F238E27FC236}">
                <a16:creationId xmlns:a16="http://schemas.microsoft.com/office/drawing/2014/main" id="{ABD778AD-49EF-3DA3-187F-32A247FA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312" y="4732179"/>
            <a:ext cx="2810188" cy="1202369"/>
          </a:xfrm>
          <a:prstGeom prst="rect">
            <a:avLst/>
          </a:prstGeom>
        </p:spPr>
      </p:pic>
    </p:spTree>
    <p:extLst>
      <p:ext uri="{BB962C8B-B14F-4D97-AF65-F5344CB8AC3E}">
        <p14:creationId xmlns:p14="http://schemas.microsoft.com/office/powerpoint/2010/main" val="326793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2129-5D75-3A3B-4E67-73A7C872A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6B545-8051-6C92-E415-E1D57752158D}"/>
              </a:ext>
            </a:extLst>
          </p:cNvPr>
          <p:cNvSpPr>
            <a:spLocks noGrp="1"/>
          </p:cNvSpPr>
          <p:nvPr>
            <p:ph type="title"/>
          </p:nvPr>
        </p:nvSpPr>
        <p:spPr/>
        <p:txBody>
          <a:bodyPr/>
          <a:lstStyle/>
          <a:p>
            <a:r>
              <a:rPr lang="en-US" dirty="0">
                <a:latin typeface="Aptos" panose="020B0004020202020204" pitchFamily="34" charset="0"/>
              </a:rPr>
              <a:t>State Resources</a:t>
            </a:r>
          </a:p>
        </p:txBody>
      </p:sp>
      <p:sp>
        <p:nvSpPr>
          <p:cNvPr id="3" name="Content Placeholder 2">
            <a:extLst>
              <a:ext uri="{FF2B5EF4-FFF2-40B4-BE49-F238E27FC236}">
                <a16:creationId xmlns:a16="http://schemas.microsoft.com/office/drawing/2014/main" id="{E6C589EE-DB69-8FEF-12BF-1E7FAEE87212}"/>
              </a:ext>
            </a:extLst>
          </p:cNvPr>
          <p:cNvSpPr txBox="1">
            <a:spLocks/>
          </p:cNvSpPr>
          <p:nvPr/>
        </p:nvSpPr>
        <p:spPr>
          <a:xfrm>
            <a:off x="4522995" y="1626618"/>
            <a:ext cx="7164180" cy="44891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ptos" panose="020B0004020202020204" pitchFamily="34" charset="0"/>
              </a:rPr>
              <a:t>Connecticut State Water Plan (2018)</a:t>
            </a:r>
          </a:p>
          <a:p>
            <a:pPr marL="0" indent="0" algn="ctr">
              <a:buNone/>
            </a:pPr>
            <a:endParaRPr lang="en-US" sz="2400" b="1" dirty="0">
              <a:latin typeface="Aptos" panose="020B0004020202020204" pitchFamily="34" charset="0"/>
            </a:endParaRPr>
          </a:p>
          <a:p>
            <a:r>
              <a:rPr lang="en-US" sz="2400" dirty="0">
                <a:latin typeface="Aptos" panose="020B0004020202020204" pitchFamily="34" charset="0"/>
              </a:rPr>
              <a:t>The Connecticut State Water Plan included a climate change analysis.  </a:t>
            </a:r>
          </a:p>
          <a:p>
            <a:r>
              <a:rPr lang="en-US" sz="2400" dirty="0">
                <a:latin typeface="Aptos" panose="020B0004020202020204" pitchFamily="34" charset="0"/>
              </a:rPr>
              <a:t>Four scenarios were the focus of the analysis: "warm/dry," "warm/wet," "hot/dry," and "hot/wet.”</a:t>
            </a:r>
          </a:p>
          <a:p>
            <a:r>
              <a:rPr lang="en-US" sz="2400" dirty="0">
                <a:latin typeface="Aptos" panose="020B0004020202020204" pitchFamily="34" charset="0"/>
              </a:rPr>
              <a:t>Precipitation projections are variable although consistently project a wetter future for all four scenarios.  </a:t>
            </a:r>
          </a:p>
          <a:p>
            <a:r>
              <a:rPr lang="en-US" sz="2400" b="1" dirty="0">
                <a:solidFill>
                  <a:srgbClr val="0070C0"/>
                </a:solidFill>
                <a:latin typeface="Aptos" panose="020B0004020202020204" pitchFamily="34" charset="0"/>
              </a:rPr>
              <a:t>The largest precipitation increases are projected for the wetter months (higher percentiles) including extreme wet months.  </a:t>
            </a:r>
          </a:p>
          <a:p>
            <a:r>
              <a:rPr lang="en-US" sz="2400" dirty="0">
                <a:latin typeface="Aptos" panose="020B0004020202020204" pitchFamily="34" charset="0"/>
              </a:rPr>
              <a:t>The seasonality plots in the plan show that winter and spring precipitation changes are projected to be larger than summer and autumn changes. </a:t>
            </a:r>
          </a:p>
          <a:p>
            <a:endParaRPr lang="en-US" sz="2400" dirty="0">
              <a:latin typeface="Avenir Next LT Pro" panose="020B0504020202020204" pitchFamily="34" charset="0"/>
            </a:endParaRPr>
          </a:p>
        </p:txBody>
      </p:sp>
      <p:pic>
        <p:nvPicPr>
          <p:cNvPr id="5" name="Picture 4">
            <a:extLst>
              <a:ext uri="{FF2B5EF4-FFF2-40B4-BE49-F238E27FC236}">
                <a16:creationId xmlns:a16="http://schemas.microsoft.com/office/drawing/2014/main" id="{9F633421-922D-B385-C17C-A5C482B15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96" y="1562548"/>
            <a:ext cx="3468924" cy="4489196"/>
          </a:xfrm>
          <a:prstGeom prst="rect">
            <a:avLst/>
          </a:prstGeom>
        </p:spPr>
      </p:pic>
    </p:spTree>
    <p:extLst>
      <p:ext uri="{BB962C8B-B14F-4D97-AF65-F5344CB8AC3E}">
        <p14:creationId xmlns:p14="http://schemas.microsoft.com/office/powerpoint/2010/main" val="129195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020A-C63B-D619-04A8-48EF024C2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13B98-ACF3-BF53-113E-A65A0388FFE7}"/>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5" name="Picture 4">
            <a:extLst>
              <a:ext uri="{FF2B5EF4-FFF2-40B4-BE49-F238E27FC236}">
                <a16:creationId xmlns:a16="http://schemas.microsoft.com/office/drawing/2014/main" id="{ACAD2B88-1C8A-7B60-63E8-F0E1DDE5407B}"/>
              </a:ext>
            </a:extLst>
          </p:cNvPr>
          <p:cNvPicPr>
            <a:picLocks noChangeAspect="1"/>
          </p:cNvPicPr>
          <p:nvPr/>
        </p:nvPicPr>
        <p:blipFill>
          <a:blip r:embed="rId3"/>
          <a:stretch>
            <a:fillRect/>
          </a:stretch>
        </p:blipFill>
        <p:spPr>
          <a:xfrm>
            <a:off x="4437122" y="1465729"/>
            <a:ext cx="7217787" cy="4612342"/>
          </a:xfrm>
          <a:prstGeom prst="rect">
            <a:avLst/>
          </a:prstGeom>
          <a:ln>
            <a:solidFill>
              <a:schemeClr val="tx1"/>
            </a:solidFill>
          </a:ln>
        </p:spPr>
      </p:pic>
      <p:pic>
        <p:nvPicPr>
          <p:cNvPr id="9" name="Picture 8">
            <a:extLst>
              <a:ext uri="{FF2B5EF4-FFF2-40B4-BE49-F238E27FC236}">
                <a16:creationId xmlns:a16="http://schemas.microsoft.com/office/drawing/2014/main" id="{A31BE917-268C-7570-D7C8-A4CAA30AE766}"/>
              </a:ext>
            </a:extLst>
          </p:cNvPr>
          <p:cNvPicPr>
            <a:picLocks noChangeAspect="1"/>
          </p:cNvPicPr>
          <p:nvPr/>
        </p:nvPicPr>
        <p:blipFill>
          <a:blip r:embed="rId4"/>
          <a:stretch>
            <a:fillRect/>
          </a:stretch>
        </p:blipFill>
        <p:spPr>
          <a:xfrm>
            <a:off x="775383" y="1465729"/>
            <a:ext cx="3345652" cy="4612342"/>
          </a:xfrm>
          <a:prstGeom prst="rect">
            <a:avLst/>
          </a:prstGeom>
          <a:ln>
            <a:solidFill>
              <a:schemeClr val="tx1"/>
            </a:solidFill>
          </a:ln>
        </p:spPr>
      </p:pic>
    </p:spTree>
    <p:extLst>
      <p:ext uri="{BB962C8B-B14F-4D97-AF65-F5344CB8AC3E}">
        <p14:creationId xmlns:p14="http://schemas.microsoft.com/office/powerpoint/2010/main" val="1699135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5465-6B75-3E70-8021-93B887A63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D203E-1FC6-F452-9EF9-94504A229B14}"/>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7" name="Picture 6" descr="Text&#10;&#10;Description automatically generated">
            <a:extLst>
              <a:ext uri="{FF2B5EF4-FFF2-40B4-BE49-F238E27FC236}">
                <a16:creationId xmlns:a16="http://schemas.microsoft.com/office/drawing/2014/main" id="{55BB666D-9A4F-999A-AE0C-BA4F2DD3C0DC}"/>
              </a:ext>
            </a:extLst>
          </p:cNvPr>
          <p:cNvPicPr>
            <a:picLocks noChangeAspect="1"/>
          </p:cNvPicPr>
          <p:nvPr/>
        </p:nvPicPr>
        <p:blipFill>
          <a:blip r:embed="rId3"/>
          <a:stretch>
            <a:fillRect/>
          </a:stretch>
        </p:blipFill>
        <p:spPr>
          <a:xfrm>
            <a:off x="557026" y="1690688"/>
            <a:ext cx="5389749" cy="4164807"/>
          </a:xfrm>
          <a:prstGeom prst="rect">
            <a:avLst/>
          </a:prstGeom>
          <a:ln>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id="{5860081E-521A-7983-C6D8-D26976E08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226" y="1690688"/>
            <a:ext cx="5389749" cy="4164806"/>
          </a:xfrm>
          <a:prstGeom prst="rect">
            <a:avLst/>
          </a:prstGeom>
          <a:ln>
            <a:solidFill>
              <a:schemeClr val="tx1"/>
            </a:solidFill>
          </a:ln>
        </p:spPr>
      </p:pic>
      <p:sp>
        <p:nvSpPr>
          <p:cNvPr id="3" name="TextBox 2">
            <a:extLst>
              <a:ext uri="{FF2B5EF4-FFF2-40B4-BE49-F238E27FC236}">
                <a16:creationId xmlns:a16="http://schemas.microsoft.com/office/drawing/2014/main" id="{FA25219A-49B2-9DD6-0CC9-6BC16810ACBD}"/>
              </a:ext>
            </a:extLst>
          </p:cNvPr>
          <p:cNvSpPr txBox="1"/>
          <p:nvPr/>
        </p:nvSpPr>
        <p:spPr>
          <a:xfrm>
            <a:off x="3840480" y="6035040"/>
            <a:ext cx="7914640" cy="323165"/>
          </a:xfrm>
          <a:prstGeom prst="rect">
            <a:avLst/>
          </a:prstGeom>
          <a:noFill/>
        </p:spPr>
        <p:txBody>
          <a:bodyPr wrap="square" rtlCol="0">
            <a:spAutoFit/>
          </a:bodyPr>
          <a:lstStyle/>
          <a:p>
            <a:r>
              <a:rPr lang="en-US" sz="1500" i="1" dirty="0">
                <a:latin typeface="Aptos" panose="020B0004020202020204" pitchFamily="34" charset="0"/>
              </a:rPr>
              <a:t>Summary infographics from the 2019 Connecticut Physical Climate Science Report (UConn)</a:t>
            </a:r>
          </a:p>
        </p:txBody>
      </p:sp>
    </p:spTree>
    <p:extLst>
      <p:ext uri="{BB962C8B-B14F-4D97-AF65-F5344CB8AC3E}">
        <p14:creationId xmlns:p14="http://schemas.microsoft.com/office/powerpoint/2010/main" val="153372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7835-CF5D-B5AC-FF8B-EBB69ACA5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82C3A-B1AB-EB00-24D5-AC64011FF1C6}"/>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3" name="Picture 2">
            <a:extLst>
              <a:ext uri="{FF2B5EF4-FFF2-40B4-BE49-F238E27FC236}">
                <a16:creationId xmlns:a16="http://schemas.microsoft.com/office/drawing/2014/main" id="{8E5720F7-9877-FB74-E2FD-49FAECB32A2A}"/>
              </a:ext>
            </a:extLst>
          </p:cNvPr>
          <p:cNvPicPr>
            <a:picLocks noChangeAspect="1"/>
          </p:cNvPicPr>
          <p:nvPr/>
        </p:nvPicPr>
        <p:blipFill>
          <a:blip r:embed="rId3"/>
          <a:stretch>
            <a:fillRect/>
          </a:stretch>
        </p:blipFill>
        <p:spPr>
          <a:xfrm>
            <a:off x="4330702" y="1904048"/>
            <a:ext cx="7289800" cy="4100512"/>
          </a:xfrm>
          <a:prstGeom prst="rect">
            <a:avLst/>
          </a:prstGeom>
          <a:ln>
            <a:solidFill>
              <a:schemeClr val="tx1"/>
            </a:solidFill>
          </a:ln>
        </p:spPr>
      </p:pic>
      <p:sp>
        <p:nvSpPr>
          <p:cNvPr id="4" name="Content Placeholder 2">
            <a:extLst>
              <a:ext uri="{FF2B5EF4-FFF2-40B4-BE49-F238E27FC236}">
                <a16:creationId xmlns:a16="http://schemas.microsoft.com/office/drawing/2014/main" id="{815DB5D8-27DA-19FA-70A2-882429AD66BE}"/>
              </a:ext>
            </a:extLst>
          </p:cNvPr>
          <p:cNvSpPr txBox="1">
            <a:spLocks/>
          </p:cNvSpPr>
          <p:nvPr/>
        </p:nvSpPr>
        <p:spPr>
          <a:xfrm>
            <a:off x="731519" y="2134106"/>
            <a:ext cx="3484881" cy="3545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ptos" panose="020B0004020202020204" pitchFamily="34" charset="0"/>
              </a:rPr>
              <a:t>The Update is here! </a:t>
            </a:r>
          </a:p>
          <a:p>
            <a:pPr marL="0" indent="0" algn="ctr">
              <a:buNone/>
            </a:pPr>
            <a:r>
              <a:rPr lang="en-US" sz="2400" b="1" dirty="0">
                <a:latin typeface="Aptos" panose="020B0004020202020204" pitchFamily="34" charset="0"/>
              </a:rPr>
              <a:t>It focuses on:</a:t>
            </a:r>
          </a:p>
          <a:p>
            <a:pPr marL="0" indent="0" algn="ctr">
              <a:buNone/>
            </a:pPr>
            <a:endParaRPr lang="en-US" sz="2400" b="1" dirty="0">
              <a:latin typeface="Aptos" panose="020B0004020202020204" pitchFamily="34" charset="0"/>
            </a:endParaRPr>
          </a:p>
          <a:p>
            <a:r>
              <a:rPr lang="en-US" sz="3500" dirty="0">
                <a:latin typeface="Aptos" panose="020B0004020202020204" pitchFamily="34" charset="0"/>
              </a:rPr>
              <a:t>Extreme Heat</a:t>
            </a:r>
          </a:p>
          <a:p>
            <a:r>
              <a:rPr lang="en-US" sz="3500" dirty="0">
                <a:latin typeface="Aptos" panose="020B0004020202020204" pitchFamily="34" charset="0"/>
              </a:rPr>
              <a:t>Precipitation</a:t>
            </a:r>
          </a:p>
          <a:p>
            <a:r>
              <a:rPr lang="en-US" sz="3500" dirty="0">
                <a:latin typeface="Aptos" panose="020B0004020202020204" pitchFamily="34" charset="0"/>
              </a:rPr>
              <a:t>Sea Level Rise</a:t>
            </a:r>
          </a:p>
          <a:p>
            <a:endParaRPr lang="en-US" sz="2400" dirty="0">
              <a:latin typeface="Avenir Next LT Pro" panose="020B0504020202020204" pitchFamily="34" charset="0"/>
            </a:endParaRPr>
          </a:p>
        </p:txBody>
      </p:sp>
    </p:spTree>
    <p:extLst>
      <p:ext uri="{BB962C8B-B14F-4D97-AF65-F5344CB8AC3E}">
        <p14:creationId xmlns:p14="http://schemas.microsoft.com/office/powerpoint/2010/main" val="7817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9A4E3-B0D4-5B3D-0F23-CA2D648A4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C3133-3BF4-E11A-B57C-34BE7EDE5014}"/>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6" name="Picture 5">
            <a:extLst>
              <a:ext uri="{FF2B5EF4-FFF2-40B4-BE49-F238E27FC236}">
                <a16:creationId xmlns:a16="http://schemas.microsoft.com/office/drawing/2014/main" id="{E368903D-6D80-878D-C4E8-8B4FD20E1030}"/>
              </a:ext>
            </a:extLst>
          </p:cNvPr>
          <p:cNvPicPr>
            <a:picLocks noChangeAspect="1"/>
          </p:cNvPicPr>
          <p:nvPr/>
        </p:nvPicPr>
        <p:blipFill>
          <a:blip r:embed="rId3"/>
          <a:stretch>
            <a:fillRect/>
          </a:stretch>
        </p:blipFill>
        <p:spPr>
          <a:xfrm>
            <a:off x="4209679" y="1690688"/>
            <a:ext cx="7531845" cy="4236663"/>
          </a:xfrm>
          <a:prstGeom prst="rect">
            <a:avLst/>
          </a:prstGeom>
          <a:ln>
            <a:solidFill>
              <a:schemeClr val="tx1"/>
            </a:solidFill>
          </a:ln>
        </p:spPr>
      </p:pic>
      <p:sp>
        <p:nvSpPr>
          <p:cNvPr id="7" name="Content Placeholder 2">
            <a:extLst>
              <a:ext uri="{FF2B5EF4-FFF2-40B4-BE49-F238E27FC236}">
                <a16:creationId xmlns:a16="http://schemas.microsoft.com/office/drawing/2014/main" id="{1AFDDD85-EDD9-6981-1F8F-6A4202EC77E6}"/>
              </a:ext>
            </a:extLst>
          </p:cNvPr>
          <p:cNvSpPr txBox="1">
            <a:spLocks/>
          </p:cNvSpPr>
          <p:nvPr/>
        </p:nvSpPr>
        <p:spPr>
          <a:xfrm>
            <a:off x="731519" y="2134106"/>
            <a:ext cx="3484881" cy="3545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latin typeface="Aptos" panose="020B0004020202020204" pitchFamily="34" charset="0"/>
            </a:endParaRPr>
          </a:p>
          <a:p>
            <a:r>
              <a:rPr lang="en-US" sz="3500" b="1" dirty="0">
                <a:solidFill>
                  <a:srgbClr val="E56020"/>
                </a:solidFill>
                <a:latin typeface="Aptos" panose="020B0004020202020204" pitchFamily="34" charset="0"/>
              </a:rPr>
              <a:t>Extreme Heat</a:t>
            </a:r>
          </a:p>
          <a:p>
            <a:r>
              <a:rPr lang="en-US" sz="3500" dirty="0">
                <a:latin typeface="Aptos" panose="020B0004020202020204" pitchFamily="34" charset="0"/>
              </a:rPr>
              <a:t>Precipitation</a:t>
            </a:r>
          </a:p>
          <a:p>
            <a:r>
              <a:rPr lang="en-US" sz="3500" dirty="0">
                <a:latin typeface="Aptos" panose="020B0004020202020204" pitchFamily="34" charset="0"/>
              </a:rPr>
              <a:t>Sea Level Rise</a:t>
            </a:r>
          </a:p>
          <a:p>
            <a:endParaRPr lang="en-US" sz="2400" dirty="0">
              <a:latin typeface="Avenir Next LT Pro" panose="020B0504020202020204" pitchFamily="34" charset="0"/>
            </a:endParaRPr>
          </a:p>
        </p:txBody>
      </p:sp>
      <p:pic>
        <p:nvPicPr>
          <p:cNvPr id="3" name="Picture 2" descr="A blue and green logo with white text&#10;&#10;Description automatically generated">
            <a:extLst>
              <a:ext uri="{FF2B5EF4-FFF2-40B4-BE49-F238E27FC236}">
                <a16:creationId xmlns:a16="http://schemas.microsoft.com/office/drawing/2014/main" id="{2FC1A479-B4A1-5434-BF1D-823E9A92B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277926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4C35-9245-683D-3934-891435F95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9E78F-D3D1-4677-E6A2-227B37E3A0F4}"/>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3" name="Picture 2">
            <a:extLst>
              <a:ext uri="{FF2B5EF4-FFF2-40B4-BE49-F238E27FC236}">
                <a16:creationId xmlns:a16="http://schemas.microsoft.com/office/drawing/2014/main" id="{DC3BB858-E7B1-B586-809C-37FDBC63C811}"/>
              </a:ext>
            </a:extLst>
          </p:cNvPr>
          <p:cNvPicPr>
            <a:picLocks noChangeAspect="1"/>
          </p:cNvPicPr>
          <p:nvPr/>
        </p:nvPicPr>
        <p:blipFill>
          <a:blip r:embed="rId3"/>
          <a:stretch>
            <a:fillRect/>
          </a:stretch>
        </p:blipFill>
        <p:spPr>
          <a:xfrm>
            <a:off x="4009515" y="1538288"/>
            <a:ext cx="7705229" cy="4334192"/>
          </a:xfrm>
          <a:prstGeom prst="rect">
            <a:avLst/>
          </a:prstGeom>
          <a:ln>
            <a:solidFill>
              <a:schemeClr val="tx1"/>
            </a:solidFill>
          </a:ln>
        </p:spPr>
      </p:pic>
      <p:sp>
        <p:nvSpPr>
          <p:cNvPr id="4" name="Content Placeholder 2">
            <a:extLst>
              <a:ext uri="{FF2B5EF4-FFF2-40B4-BE49-F238E27FC236}">
                <a16:creationId xmlns:a16="http://schemas.microsoft.com/office/drawing/2014/main" id="{2554CC7E-46EF-F848-89CA-F4ABCDDA773B}"/>
              </a:ext>
            </a:extLst>
          </p:cNvPr>
          <p:cNvSpPr txBox="1">
            <a:spLocks/>
          </p:cNvSpPr>
          <p:nvPr/>
        </p:nvSpPr>
        <p:spPr>
          <a:xfrm>
            <a:off x="731519" y="2134106"/>
            <a:ext cx="3484881" cy="3545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latin typeface="Aptos" panose="020B0004020202020204" pitchFamily="34" charset="0"/>
            </a:endParaRPr>
          </a:p>
          <a:p>
            <a:r>
              <a:rPr lang="en-US" sz="3500" dirty="0">
                <a:latin typeface="Aptos" panose="020B0004020202020204" pitchFamily="34" charset="0"/>
              </a:rPr>
              <a:t>Extreme Heat</a:t>
            </a:r>
          </a:p>
          <a:p>
            <a:r>
              <a:rPr lang="en-US" sz="3500" b="1" dirty="0">
                <a:solidFill>
                  <a:srgbClr val="E56020"/>
                </a:solidFill>
                <a:latin typeface="Aptos" panose="020B0004020202020204" pitchFamily="34" charset="0"/>
              </a:rPr>
              <a:t>Precipitation</a:t>
            </a:r>
          </a:p>
          <a:p>
            <a:r>
              <a:rPr lang="en-US" sz="3500" dirty="0">
                <a:latin typeface="Aptos" panose="020B0004020202020204" pitchFamily="34" charset="0"/>
              </a:rPr>
              <a:t>Sea Level Rise</a:t>
            </a:r>
          </a:p>
          <a:p>
            <a:endParaRPr lang="en-US" sz="2400" dirty="0">
              <a:latin typeface="Avenir Next LT Pro" panose="020B0504020202020204" pitchFamily="34" charset="0"/>
            </a:endParaRPr>
          </a:p>
        </p:txBody>
      </p:sp>
      <p:pic>
        <p:nvPicPr>
          <p:cNvPr id="6" name="Picture 5" descr="A blue and green logo with white text&#10;&#10;Description automatically generated">
            <a:extLst>
              <a:ext uri="{FF2B5EF4-FFF2-40B4-BE49-F238E27FC236}">
                <a16:creationId xmlns:a16="http://schemas.microsoft.com/office/drawing/2014/main" id="{D41DCB97-3896-7620-3971-89457CFAE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920188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4917B-6962-C6B2-A7E7-559C26FDC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58B41-B0E0-9E7C-AFB3-A8F328240DC4}"/>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pic>
        <p:nvPicPr>
          <p:cNvPr id="3" name="Content Placeholder 4" descr="A graph of a number of cities&#10;&#10;AI-generated content may be incorrect.">
            <a:extLst>
              <a:ext uri="{FF2B5EF4-FFF2-40B4-BE49-F238E27FC236}">
                <a16:creationId xmlns:a16="http://schemas.microsoft.com/office/drawing/2014/main" id="{ADF5DF3F-5FAB-3BC1-3229-4DDD0A5505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0887" y="1275052"/>
            <a:ext cx="6606554" cy="4953028"/>
          </a:xfrm>
        </p:spPr>
      </p:pic>
      <p:sp>
        <p:nvSpPr>
          <p:cNvPr id="7" name="Content Placeholder 2">
            <a:extLst>
              <a:ext uri="{FF2B5EF4-FFF2-40B4-BE49-F238E27FC236}">
                <a16:creationId xmlns:a16="http://schemas.microsoft.com/office/drawing/2014/main" id="{F4F72EDC-F1D8-29AB-0486-038AA1862C93}"/>
              </a:ext>
            </a:extLst>
          </p:cNvPr>
          <p:cNvSpPr txBox="1">
            <a:spLocks/>
          </p:cNvSpPr>
          <p:nvPr/>
        </p:nvSpPr>
        <p:spPr>
          <a:xfrm>
            <a:off x="731519" y="2134106"/>
            <a:ext cx="3484881" cy="3545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latin typeface="Aptos" panose="020B0004020202020204" pitchFamily="34" charset="0"/>
            </a:endParaRPr>
          </a:p>
          <a:p>
            <a:r>
              <a:rPr lang="en-US" sz="3500" dirty="0">
                <a:latin typeface="Aptos" panose="020B0004020202020204" pitchFamily="34" charset="0"/>
              </a:rPr>
              <a:t>Extreme Heat</a:t>
            </a:r>
          </a:p>
          <a:p>
            <a:r>
              <a:rPr lang="en-US" sz="3500" dirty="0">
                <a:latin typeface="Aptos" panose="020B0004020202020204" pitchFamily="34" charset="0"/>
              </a:rPr>
              <a:t>Precipitation</a:t>
            </a:r>
          </a:p>
          <a:p>
            <a:r>
              <a:rPr lang="en-US" sz="3500" b="1" dirty="0">
                <a:solidFill>
                  <a:srgbClr val="E56020"/>
                </a:solidFill>
                <a:latin typeface="Aptos" panose="020B0004020202020204" pitchFamily="34" charset="0"/>
              </a:rPr>
              <a:t>Sea Level Rise</a:t>
            </a:r>
          </a:p>
          <a:p>
            <a:endParaRPr lang="en-US" sz="2400" dirty="0">
              <a:latin typeface="Avenir Next LT Pro" panose="020B0504020202020204" pitchFamily="34" charset="0"/>
            </a:endParaRPr>
          </a:p>
        </p:txBody>
      </p:sp>
      <p:pic>
        <p:nvPicPr>
          <p:cNvPr id="4" name="Picture 3" descr="A blue and green logo with white text&#10;&#10;Description automatically generated">
            <a:extLst>
              <a:ext uri="{FF2B5EF4-FFF2-40B4-BE49-F238E27FC236}">
                <a16:creationId xmlns:a16="http://schemas.microsoft.com/office/drawing/2014/main" id="{4790522F-8ED0-08C3-C192-0F8070937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148955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29EA-1152-DDD1-F86A-9935EE669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CC0B7-2FF0-B9C3-707C-B82382621F9B}"/>
              </a:ext>
            </a:extLst>
          </p:cNvPr>
          <p:cNvSpPr>
            <a:spLocks noGrp="1"/>
          </p:cNvSpPr>
          <p:nvPr>
            <p:ph type="title"/>
          </p:nvPr>
        </p:nvSpPr>
        <p:spPr/>
        <p:txBody>
          <a:bodyPr/>
          <a:lstStyle/>
          <a:p>
            <a:r>
              <a:rPr lang="en-US" dirty="0">
                <a:latin typeface="Aptos" panose="020B0004020202020204" pitchFamily="34" charset="0"/>
              </a:rPr>
              <a:t>Update of the Connecticut Climate Report</a:t>
            </a:r>
          </a:p>
        </p:txBody>
      </p:sp>
      <p:sp>
        <p:nvSpPr>
          <p:cNvPr id="5" name="TextBox 4">
            <a:extLst>
              <a:ext uri="{FF2B5EF4-FFF2-40B4-BE49-F238E27FC236}">
                <a16:creationId xmlns:a16="http://schemas.microsoft.com/office/drawing/2014/main" id="{C5D726E5-CDF8-78DC-9CEE-4ABD10506C7C}"/>
              </a:ext>
            </a:extLst>
          </p:cNvPr>
          <p:cNvSpPr txBox="1"/>
          <p:nvPr/>
        </p:nvSpPr>
        <p:spPr>
          <a:xfrm>
            <a:off x="4968241" y="2134106"/>
            <a:ext cx="6492240" cy="3323987"/>
          </a:xfrm>
          <a:prstGeom prst="rect">
            <a:avLst/>
          </a:prstGeom>
          <a:noFill/>
        </p:spPr>
        <p:txBody>
          <a:bodyPr wrap="square">
            <a:spAutoFit/>
          </a:bodyPr>
          <a:lstStyle/>
          <a:p>
            <a:pPr marL="285750" indent="-285750">
              <a:buFont typeface="Arial" panose="020B0604020202020204" pitchFamily="34" charset="0"/>
              <a:buChar char="•"/>
            </a:pPr>
            <a:r>
              <a:rPr lang="en-US" sz="3000" dirty="0">
                <a:solidFill>
                  <a:schemeClr val="tx2"/>
                </a:solidFill>
                <a:latin typeface="Aptos" panose="020B0004020202020204" pitchFamily="34" charset="0"/>
              </a:rPr>
              <a:t>The upper bound of likely sea-level-rise in Long Island Sound by 2050 remains 20”</a:t>
            </a:r>
          </a:p>
          <a:p>
            <a:pPr marL="285750" indent="-285750">
              <a:buFont typeface="Arial" panose="020B0604020202020204" pitchFamily="34" charset="0"/>
              <a:buChar char="•"/>
            </a:pPr>
            <a:r>
              <a:rPr lang="en-US" sz="3000" dirty="0">
                <a:solidFill>
                  <a:schemeClr val="tx2"/>
                </a:solidFill>
                <a:latin typeface="Aptos" panose="020B0004020202020204" pitchFamily="34" charset="0"/>
              </a:rPr>
              <a:t>This will remain the </a:t>
            </a:r>
            <a:r>
              <a:rPr lang="en-US" sz="3000" b="1" dirty="0">
                <a:solidFill>
                  <a:schemeClr val="tx2"/>
                </a:solidFill>
                <a:latin typeface="Aptos" panose="020B0004020202020204" pitchFamily="34" charset="0"/>
              </a:rPr>
              <a:t>PLANNING THRESHOLD </a:t>
            </a:r>
            <a:r>
              <a:rPr lang="en-US" sz="3000" dirty="0">
                <a:solidFill>
                  <a:schemeClr val="tx2"/>
                </a:solidFill>
                <a:latin typeface="Aptos" panose="020B0004020202020204" pitchFamily="34" charset="0"/>
              </a:rPr>
              <a:t>for municipalities in Connecticut</a:t>
            </a:r>
          </a:p>
          <a:p>
            <a:pPr marL="285750" indent="-285750">
              <a:buFont typeface="Arial" panose="020B0604020202020204" pitchFamily="34" charset="0"/>
              <a:buChar char="•"/>
            </a:pPr>
            <a:r>
              <a:rPr lang="en-US" sz="3000" dirty="0">
                <a:solidFill>
                  <a:schemeClr val="tx2"/>
                </a:solidFill>
                <a:latin typeface="Aptos" panose="020B0004020202020204" pitchFamily="34" charset="0"/>
              </a:rPr>
              <a:t>Don’t call it a “projection”</a:t>
            </a:r>
            <a:endParaRPr lang="en-US" sz="3000" dirty="0">
              <a:latin typeface="Aptos" panose="020B0004020202020204" pitchFamily="34" charset="0"/>
            </a:endParaRPr>
          </a:p>
        </p:txBody>
      </p:sp>
      <p:sp>
        <p:nvSpPr>
          <p:cNvPr id="7" name="Content Placeholder 2">
            <a:extLst>
              <a:ext uri="{FF2B5EF4-FFF2-40B4-BE49-F238E27FC236}">
                <a16:creationId xmlns:a16="http://schemas.microsoft.com/office/drawing/2014/main" id="{794810E5-E5A0-4AFA-E852-7513C2B3A500}"/>
              </a:ext>
            </a:extLst>
          </p:cNvPr>
          <p:cNvSpPr txBox="1">
            <a:spLocks/>
          </p:cNvSpPr>
          <p:nvPr/>
        </p:nvSpPr>
        <p:spPr>
          <a:xfrm>
            <a:off x="731519" y="2134106"/>
            <a:ext cx="3484881" cy="3545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latin typeface="Aptos" panose="020B0004020202020204" pitchFamily="34" charset="0"/>
            </a:endParaRPr>
          </a:p>
          <a:p>
            <a:r>
              <a:rPr lang="en-US" sz="3500" dirty="0">
                <a:latin typeface="Aptos" panose="020B0004020202020204" pitchFamily="34" charset="0"/>
              </a:rPr>
              <a:t>Extreme Heat</a:t>
            </a:r>
          </a:p>
          <a:p>
            <a:r>
              <a:rPr lang="en-US" sz="3500" dirty="0">
                <a:latin typeface="Aptos" panose="020B0004020202020204" pitchFamily="34" charset="0"/>
              </a:rPr>
              <a:t>Precipitation</a:t>
            </a:r>
          </a:p>
          <a:p>
            <a:r>
              <a:rPr lang="en-US" sz="3500" b="1" dirty="0">
                <a:solidFill>
                  <a:srgbClr val="E56020"/>
                </a:solidFill>
                <a:latin typeface="Aptos" panose="020B0004020202020204" pitchFamily="34" charset="0"/>
              </a:rPr>
              <a:t>Sea Level Rise</a:t>
            </a:r>
          </a:p>
          <a:p>
            <a:endParaRPr lang="en-US" sz="2400" dirty="0">
              <a:latin typeface="Avenir Next LT Pro" panose="020B0504020202020204" pitchFamily="34" charset="0"/>
            </a:endParaRPr>
          </a:p>
        </p:txBody>
      </p:sp>
      <p:cxnSp>
        <p:nvCxnSpPr>
          <p:cNvPr id="8" name="Straight Connector 7">
            <a:extLst>
              <a:ext uri="{FF2B5EF4-FFF2-40B4-BE49-F238E27FC236}">
                <a16:creationId xmlns:a16="http://schemas.microsoft.com/office/drawing/2014/main" id="{76481719-76F1-2C5B-1254-8990D08FED9E}"/>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3" name="Picture 2" descr="A blue and green logo with white text&#10;&#10;Description automatically generated">
            <a:extLst>
              <a:ext uri="{FF2B5EF4-FFF2-40B4-BE49-F238E27FC236}">
                <a16:creationId xmlns:a16="http://schemas.microsoft.com/office/drawing/2014/main" id="{4CDAA414-C9F8-0A47-5148-0EBF83699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289301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EED6-2ABF-4B50-F152-296E4BECC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E46AD-2D54-4D6C-88AA-E964CC8F7108}"/>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603099CF-09DF-B400-99FA-C2CD714A00E5}"/>
              </a:ext>
            </a:extLst>
          </p:cNvPr>
          <p:cNvSpPr>
            <a:spLocks noGrp="1"/>
          </p:cNvSpPr>
          <p:nvPr>
            <p:ph sz="half" idx="1"/>
          </p:nvPr>
        </p:nvSpPr>
        <p:spPr>
          <a:xfrm>
            <a:off x="838200" y="1825625"/>
            <a:ext cx="3388360" cy="4351338"/>
          </a:xfrm>
        </p:spPr>
        <p:txBody>
          <a:bodyPr>
            <a:normAutofit/>
          </a:bodyPr>
          <a:lstStyle/>
          <a:p>
            <a:r>
              <a:rPr lang="en-US" sz="3000" b="1" dirty="0">
                <a:solidFill>
                  <a:srgbClr val="E56020"/>
                </a:solidFill>
                <a:latin typeface="Aptos" panose="020B0004020202020204" pitchFamily="34" charset="0"/>
              </a:rPr>
              <a:t>Climate Change Vulnerability Index (CCVI)</a:t>
            </a:r>
          </a:p>
          <a:p>
            <a:pPr>
              <a:lnSpc>
                <a:spcPct val="100000"/>
              </a:lnSpc>
            </a:pPr>
            <a:r>
              <a:rPr lang="en-US" sz="3000" dirty="0">
                <a:latin typeface="Aptos" panose="020B0004020202020204" pitchFamily="34" charset="0"/>
              </a:rPr>
              <a:t>CT Environmental Justice Mapper (EJ Screen)</a:t>
            </a:r>
          </a:p>
          <a:p>
            <a:r>
              <a:rPr lang="en-US" sz="3000" dirty="0">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88F3A9D3-F0CD-F957-9DE4-4286A4F4D8D4}"/>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logo with white text&#10;&#10;Description automatically generated">
            <a:extLst>
              <a:ext uri="{FF2B5EF4-FFF2-40B4-BE49-F238E27FC236}">
                <a16:creationId xmlns:a16="http://schemas.microsoft.com/office/drawing/2014/main" id="{204F79D8-74BD-A000-99ED-5B50D7A54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
        <p:nvSpPr>
          <p:cNvPr id="5" name="TextBox 4">
            <a:extLst>
              <a:ext uri="{FF2B5EF4-FFF2-40B4-BE49-F238E27FC236}">
                <a16:creationId xmlns:a16="http://schemas.microsoft.com/office/drawing/2014/main" id="{0B8E55D5-1EFD-FAB1-D9A3-7CDCD35CF083}"/>
              </a:ext>
            </a:extLst>
          </p:cNvPr>
          <p:cNvSpPr txBox="1"/>
          <p:nvPr/>
        </p:nvSpPr>
        <p:spPr>
          <a:xfrm>
            <a:off x="4883151" y="1587781"/>
            <a:ext cx="6587490" cy="769441"/>
          </a:xfrm>
          <a:prstGeom prst="rect">
            <a:avLst/>
          </a:prstGeom>
          <a:noFill/>
        </p:spPr>
        <p:txBody>
          <a:bodyPr wrap="square" rtlCol="0">
            <a:spAutoFit/>
          </a:bodyPr>
          <a:lstStyle/>
          <a:p>
            <a:pPr lvl="0" algn="ctr" defTabSz="457200">
              <a:defRPr/>
            </a:pPr>
            <a:r>
              <a:rPr kumimoji="0" lang="en-US" sz="2200" b="1" u="none" strike="noStrike" kern="1200" cap="none" spc="0" normalizeH="0" baseline="0" noProof="0" dirty="0">
                <a:ln>
                  <a:noFill/>
                </a:ln>
                <a:effectLst/>
                <a:uLnTx/>
                <a:uFillTx/>
                <a:latin typeface="Aptos" panose="020B0004020202020204" pitchFamily="34" charset="0"/>
              </a:rPr>
              <a:t>Climate Change Vulnerability Index (CCVI) for Flood </a:t>
            </a:r>
            <a:r>
              <a:rPr lang="en-US" sz="2200" b="1" dirty="0">
                <a:latin typeface="Aptos" panose="020B0004020202020204" pitchFamily="34" charset="0"/>
              </a:rPr>
              <a:t>Vulnerabilities and </a:t>
            </a:r>
            <a:r>
              <a:rPr kumimoji="0" lang="en-US" sz="2200" b="1" u="none" strike="noStrike" kern="1200" cap="none" spc="0" normalizeH="0" baseline="0" noProof="0" dirty="0">
                <a:ln>
                  <a:noFill/>
                </a:ln>
                <a:effectLst/>
                <a:uLnTx/>
                <a:uFillTx/>
                <a:latin typeface="Aptos" panose="020B0004020202020204" pitchFamily="34" charset="0"/>
              </a:rPr>
              <a:t>Heat Vulnerabilities</a:t>
            </a:r>
          </a:p>
        </p:txBody>
      </p:sp>
      <p:sp>
        <p:nvSpPr>
          <p:cNvPr id="6" name="TextBox 5">
            <a:extLst>
              <a:ext uri="{FF2B5EF4-FFF2-40B4-BE49-F238E27FC236}">
                <a16:creationId xmlns:a16="http://schemas.microsoft.com/office/drawing/2014/main" id="{4A375787-E70E-8DDF-B3CE-887603A094F8}"/>
              </a:ext>
            </a:extLst>
          </p:cNvPr>
          <p:cNvSpPr txBox="1"/>
          <p:nvPr/>
        </p:nvSpPr>
        <p:spPr>
          <a:xfrm>
            <a:off x="4775203" y="2434894"/>
            <a:ext cx="7020555" cy="3023392"/>
          </a:xfrm>
          <a:prstGeom prst="rect">
            <a:avLst/>
          </a:prstGeom>
          <a:noFill/>
        </p:spPr>
        <p:txBody>
          <a:bodyPr wrap="square" rtlCol="0">
            <a:spAutoFit/>
          </a:bodyPr>
          <a:lstStyle/>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This is a planning tool developed by CIRCA for use Statewide; it shows </a:t>
            </a:r>
            <a:r>
              <a:rPr kumimoji="0" lang="en-US" sz="200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vulnerability</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which is not the same as risk.</a:t>
            </a:r>
          </a:p>
          <a:p>
            <a:pPr marL="571500" lvl="1" indent="-285750" defTabSz="457200">
              <a:lnSpc>
                <a:spcPct val="107000"/>
              </a:lnSpc>
              <a:spcAft>
                <a:spcPts val="800"/>
              </a:spcAft>
              <a:buFont typeface="Wingdings" panose="05000000000000000000" pitchFamily="2" charset="2"/>
              <a:buChar char="ü"/>
              <a:defRPr/>
            </a:pPr>
            <a:r>
              <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Vulnerability = sensitivity X exposure / adaptive capacity.</a:t>
            </a:r>
          </a:p>
          <a:p>
            <a:pPr marL="571500" lvl="1" indent="-285750" defTabSz="457200">
              <a:lnSpc>
                <a:spcPct val="107000"/>
              </a:lnSpc>
              <a:spcAft>
                <a:spcPts val="800"/>
              </a:spcAft>
              <a:buFont typeface="Wingdings" panose="05000000000000000000" pitchFamily="2" charset="2"/>
              <a:buChar char="ü"/>
              <a:defRPr/>
            </a:pPr>
            <a:r>
              <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The CCVI is</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a ranked score tool. Numbers are relative (no units!) and can be </a:t>
            </a:r>
            <a:r>
              <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used only </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within Connecticut.</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The tool can be used for all kinds of planning and grant applications like the DEEP Climate Resilience Fund</a:t>
            </a:r>
          </a:p>
        </p:txBody>
      </p:sp>
    </p:spTree>
    <p:extLst>
      <p:ext uri="{BB962C8B-B14F-4D97-AF65-F5344CB8AC3E}">
        <p14:creationId xmlns:p14="http://schemas.microsoft.com/office/powerpoint/2010/main" val="226990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3BFAF-6E5B-498F-91CC-98A1F44E9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B5EA-648C-9AD2-6F74-92175BF55521}"/>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6050B1F2-0BD6-64D2-B697-12B57315FD2D}"/>
              </a:ext>
            </a:extLst>
          </p:cNvPr>
          <p:cNvSpPr>
            <a:spLocks noGrp="1"/>
          </p:cNvSpPr>
          <p:nvPr>
            <p:ph sz="half" idx="1"/>
          </p:nvPr>
        </p:nvSpPr>
        <p:spPr>
          <a:xfrm>
            <a:off x="838200" y="1825625"/>
            <a:ext cx="3388360" cy="4351338"/>
          </a:xfrm>
        </p:spPr>
        <p:txBody>
          <a:bodyPr>
            <a:normAutofit/>
          </a:bodyPr>
          <a:lstStyle/>
          <a:p>
            <a:r>
              <a:rPr lang="en-US" sz="3000" b="1" dirty="0">
                <a:solidFill>
                  <a:srgbClr val="E56020"/>
                </a:solidFill>
                <a:latin typeface="Aptos" panose="020B0004020202020204" pitchFamily="34" charset="0"/>
              </a:rPr>
              <a:t>Climate Change Vulnerability Index (CCVI)</a:t>
            </a:r>
          </a:p>
          <a:p>
            <a:pPr>
              <a:lnSpc>
                <a:spcPct val="100000"/>
              </a:lnSpc>
            </a:pPr>
            <a:r>
              <a:rPr lang="en-US" sz="3000" dirty="0">
                <a:latin typeface="Aptos" panose="020B0004020202020204" pitchFamily="34" charset="0"/>
              </a:rPr>
              <a:t>Environmental Justice Mapper (EJ Screen)</a:t>
            </a:r>
          </a:p>
          <a:p>
            <a:r>
              <a:rPr lang="en-US" sz="3000" dirty="0">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364312CE-C6D6-2D65-016F-265547324F9A}"/>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422D74-98B7-9543-E4E8-0AA4CD352B54}"/>
              </a:ext>
            </a:extLst>
          </p:cNvPr>
          <p:cNvPicPr>
            <a:picLocks noChangeAspect="1"/>
          </p:cNvPicPr>
          <p:nvPr/>
        </p:nvPicPr>
        <p:blipFill>
          <a:blip r:embed="rId3"/>
          <a:stretch>
            <a:fillRect/>
          </a:stretch>
        </p:blipFill>
        <p:spPr>
          <a:xfrm>
            <a:off x="5362885" y="1488552"/>
            <a:ext cx="4548522" cy="4866640"/>
          </a:xfrm>
          <a:prstGeom prst="rect">
            <a:avLst/>
          </a:prstGeom>
        </p:spPr>
      </p:pic>
      <p:sp>
        <p:nvSpPr>
          <p:cNvPr id="5" name="TextBox 4">
            <a:extLst>
              <a:ext uri="{FF2B5EF4-FFF2-40B4-BE49-F238E27FC236}">
                <a16:creationId xmlns:a16="http://schemas.microsoft.com/office/drawing/2014/main" id="{C6BDAA29-7FB4-74DE-BEC0-B6D28549177E}"/>
              </a:ext>
            </a:extLst>
          </p:cNvPr>
          <p:cNvSpPr txBox="1"/>
          <p:nvPr/>
        </p:nvSpPr>
        <p:spPr>
          <a:xfrm>
            <a:off x="10468759" y="3059668"/>
            <a:ext cx="1310640" cy="369332"/>
          </a:xfrm>
          <a:prstGeom prst="rect">
            <a:avLst/>
          </a:prstGeom>
          <a:noFill/>
        </p:spPr>
        <p:txBody>
          <a:bodyPr wrap="square" rtlCol="0">
            <a:spAutoFit/>
          </a:bodyPr>
          <a:lstStyle/>
          <a:p>
            <a:r>
              <a:rPr lang="en-US" dirty="0">
                <a:latin typeface="Aptos" panose="020B0004020202020204" pitchFamily="34" charset="0"/>
              </a:rPr>
              <a:t>Pavement</a:t>
            </a:r>
          </a:p>
        </p:txBody>
      </p:sp>
      <p:sp>
        <p:nvSpPr>
          <p:cNvPr id="6" name="TextBox 5">
            <a:extLst>
              <a:ext uri="{FF2B5EF4-FFF2-40B4-BE49-F238E27FC236}">
                <a16:creationId xmlns:a16="http://schemas.microsoft.com/office/drawing/2014/main" id="{E2BD671F-C878-F3C8-48F7-130EEF80FE13}"/>
              </a:ext>
            </a:extLst>
          </p:cNvPr>
          <p:cNvSpPr txBox="1"/>
          <p:nvPr/>
        </p:nvSpPr>
        <p:spPr>
          <a:xfrm>
            <a:off x="10404476" y="4576180"/>
            <a:ext cx="1147444" cy="923330"/>
          </a:xfrm>
          <a:prstGeom prst="rect">
            <a:avLst/>
          </a:prstGeom>
          <a:noFill/>
        </p:spPr>
        <p:txBody>
          <a:bodyPr wrap="square" rtlCol="0">
            <a:spAutoFit/>
          </a:bodyPr>
          <a:lstStyle/>
          <a:p>
            <a:r>
              <a:rPr lang="en-US" dirty="0">
                <a:latin typeface="Aptos" panose="020B0004020202020204" pitchFamily="34" charset="0"/>
              </a:rPr>
              <a:t>People working outside</a:t>
            </a:r>
          </a:p>
        </p:txBody>
      </p:sp>
      <p:sp>
        <p:nvSpPr>
          <p:cNvPr id="8" name="Arrow: Down 7">
            <a:extLst>
              <a:ext uri="{FF2B5EF4-FFF2-40B4-BE49-F238E27FC236}">
                <a16:creationId xmlns:a16="http://schemas.microsoft.com/office/drawing/2014/main" id="{CEA840BD-45AC-471F-C057-5B68800605D6}"/>
              </a:ext>
            </a:extLst>
          </p:cNvPr>
          <p:cNvSpPr/>
          <p:nvPr/>
        </p:nvSpPr>
        <p:spPr>
          <a:xfrm rot="5400000">
            <a:off x="9633787" y="2557447"/>
            <a:ext cx="198785" cy="1310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8C450EBC-E247-0B6F-4406-2457BCF466BA}"/>
              </a:ext>
            </a:extLst>
          </p:cNvPr>
          <p:cNvSpPr/>
          <p:nvPr/>
        </p:nvSpPr>
        <p:spPr>
          <a:xfrm rot="5400000">
            <a:off x="9778618" y="4703685"/>
            <a:ext cx="198784" cy="10209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green logo with white text&#10;&#10;Description automatically generated">
            <a:extLst>
              <a:ext uri="{FF2B5EF4-FFF2-40B4-BE49-F238E27FC236}">
                <a16:creationId xmlns:a16="http://schemas.microsoft.com/office/drawing/2014/main" id="{B33999E0-FD2B-2ABB-EFA5-1B0ECC3DD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3350073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F0F36-F376-9A7B-754D-B262C66D36C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3B7D835-D14B-3863-23D5-C157B2230BA6}"/>
              </a:ext>
            </a:extLst>
          </p:cNvPr>
          <p:cNvPicPr>
            <a:picLocks noChangeAspect="1"/>
          </p:cNvPicPr>
          <p:nvPr/>
        </p:nvPicPr>
        <p:blipFill>
          <a:blip r:embed="rId2"/>
          <a:stretch>
            <a:fillRect/>
          </a:stretch>
        </p:blipFill>
        <p:spPr>
          <a:xfrm>
            <a:off x="790575" y="413480"/>
            <a:ext cx="3588385" cy="1585724"/>
          </a:xfrm>
          <a:prstGeom prst="rect">
            <a:avLst/>
          </a:prstGeom>
        </p:spPr>
      </p:pic>
      <p:pic>
        <p:nvPicPr>
          <p:cNvPr id="14" name="Picture 13">
            <a:extLst>
              <a:ext uri="{FF2B5EF4-FFF2-40B4-BE49-F238E27FC236}">
                <a16:creationId xmlns:a16="http://schemas.microsoft.com/office/drawing/2014/main" id="{FD646D8E-1703-E884-97B5-C4534E6422DC}"/>
              </a:ext>
            </a:extLst>
          </p:cNvPr>
          <p:cNvPicPr>
            <a:picLocks noChangeAspect="1"/>
          </p:cNvPicPr>
          <p:nvPr/>
        </p:nvPicPr>
        <p:blipFill>
          <a:blip r:embed="rId3"/>
          <a:stretch>
            <a:fillRect/>
          </a:stretch>
        </p:blipFill>
        <p:spPr>
          <a:xfrm>
            <a:off x="6167120" y="2415394"/>
            <a:ext cx="5832104" cy="3280559"/>
          </a:xfrm>
          <a:prstGeom prst="rect">
            <a:avLst/>
          </a:prstGeom>
          <a:ln>
            <a:solidFill>
              <a:schemeClr val="tx1"/>
            </a:solidFill>
          </a:ln>
        </p:spPr>
      </p:pic>
      <p:pic>
        <p:nvPicPr>
          <p:cNvPr id="10" name="Picture 9">
            <a:extLst>
              <a:ext uri="{FF2B5EF4-FFF2-40B4-BE49-F238E27FC236}">
                <a16:creationId xmlns:a16="http://schemas.microsoft.com/office/drawing/2014/main" id="{8601DD19-B5C8-C922-7273-17EE7ADDF072}"/>
              </a:ext>
            </a:extLst>
          </p:cNvPr>
          <p:cNvPicPr>
            <a:picLocks noChangeAspect="1"/>
          </p:cNvPicPr>
          <p:nvPr/>
        </p:nvPicPr>
        <p:blipFill>
          <a:blip r:embed="rId4"/>
          <a:stretch>
            <a:fillRect/>
          </a:stretch>
        </p:blipFill>
        <p:spPr>
          <a:xfrm>
            <a:off x="192776" y="2415393"/>
            <a:ext cx="5832107" cy="3280560"/>
          </a:xfrm>
          <a:prstGeom prst="rect">
            <a:avLst/>
          </a:prstGeom>
          <a:ln>
            <a:solidFill>
              <a:schemeClr val="tx1"/>
            </a:solidFill>
          </a:ln>
        </p:spPr>
      </p:pic>
      <p:sp>
        <p:nvSpPr>
          <p:cNvPr id="15" name="Subtitle 10">
            <a:extLst>
              <a:ext uri="{FF2B5EF4-FFF2-40B4-BE49-F238E27FC236}">
                <a16:creationId xmlns:a16="http://schemas.microsoft.com/office/drawing/2014/main" id="{E54B308D-35A2-3494-01DB-771BE9CF5A29}"/>
              </a:ext>
            </a:extLst>
          </p:cNvPr>
          <p:cNvSpPr>
            <a:spLocks noGrp="1"/>
          </p:cNvSpPr>
          <p:nvPr>
            <p:ph type="subTitle" idx="1"/>
          </p:nvPr>
        </p:nvSpPr>
        <p:spPr>
          <a:xfrm>
            <a:off x="5659122" y="645161"/>
            <a:ext cx="5648957" cy="1122362"/>
          </a:xfrm>
        </p:spPr>
        <p:txBody>
          <a:bodyPr>
            <a:noAutofit/>
          </a:bodyPr>
          <a:lstStyle/>
          <a:p>
            <a:r>
              <a:rPr lang="en-US" sz="3000" b="1" i="1" dirty="0">
                <a:solidFill>
                  <a:srgbClr val="E56020"/>
                </a:solidFill>
                <a:latin typeface="Aptos" panose="020B0004020202020204" pitchFamily="34" charset="0"/>
              </a:rPr>
              <a:t>Today’s discussion builds on the climate challenges presentation of October 2023</a:t>
            </a:r>
          </a:p>
        </p:txBody>
      </p:sp>
    </p:spTree>
    <p:extLst>
      <p:ext uri="{BB962C8B-B14F-4D97-AF65-F5344CB8AC3E}">
        <p14:creationId xmlns:p14="http://schemas.microsoft.com/office/powerpoint/2010/main" val="218912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4CD3-9AC6-B117-4D6B-49F356854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1982D-5254-C06B-74B0-A91650CC01BC}"/>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CC52E568-081C-DC68-5B9C-D4ADF13987ED}"/>
              </a:ext>
            </a:extLst>
          </p:cNvPr>
          <p:cNvSpPr>
            <a:spLocks noGrp="1"/>
          </p:cNvSpPr>
          <p:nvPr>
            <p:ph sz="half" idx="1"/>
          </p:nvPr>
        </p:nvSpPr>
        <p:spPr>
          <a:xfrm>
            <a:off x="838200" y="1825625"/>
            <a:ext cx="3388360" cy="4351338"/>
          </a:xfrm>
        </p:spPr>
        <p:txBody>
          <a:bodyPr>
            <a:normAutofit/>
          </a:bodyPr>
          <a:lstStyle/>
          <a:p>
            <a:r>
              <a:rPr lang="en-US" sz="3000" dirty="0">
                <a:latin typeface="Aptos" panose="020B0004020202020204" pitchFamily="34" charset="0"/>
              </a:rPr>
              <a:t>Climate Change Vulnerability Index (CCVI)</a:t>
            </a:r>
          </a:p>
          <a:p>
            <a:pPr>
              <a:lnSpc>
                <a:spcPct val="100000"/>
              </a:lnSpc>
            </a:pPr>
            <a:r>
              <a:rPr lang="en-US" sz="3000" b="1" dirty="0">
                <a:solidFill>
                  <a:srgbClr val="E56020"/>
                </a:solidFill>
                <a:latin typeface="Aptos" panose="020B0004020202020204" pitchFamily="34" charset="0"/>
              </a:rPr>
              <a:t>Environmental Justice Mapper (EJ Screen)</a:t>
            </a:r>
          </a:p>
          <a:p>
            <a:r>
              <a:rPr lang="en-US" sz="3000" dirty="0">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F7BC3CD8-2453-C526-6628-0ACBDAEA2220}"/>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DE469D9-3112-F56C-E484-A3D4A3629829}"/>
              </a:ext>
            </a:extLst>
          </p:cNvPr>
          <p:cNvSpPr txBox="1"/>
          <p:nvPr/>
        </p:nvSpPr>
        <p:spPr>
          <a:xfrm>
            <a:off x="4883151" y="1587781"/>
            <a:ext cx="6587490" cy="769441"/>
          </a:xfrm>
          <a:prstGeom prst="rect">
            <a:avLst/>
          </a:prstGeom>
          <a:noFill/>
        </p:spPr>
        <p:txBody>
          <a:bodyPr wrap="square" rtlCol="0">
            <a:spAutoFit/>
          </a:bodyPr>
          <a:lstStyle/>
          <a:p>
            <a:pPr lvl="0" algn="ctr" defTabSz="457200">
              <a:defRPr/>
            </a:pPr>
            <a:r>
              <a:rPr kumimoji="0" lang="en-US" sz="2200" b="1" u="none" strike="noStrike" kern="1200" cap="none" spc="0" normalizeH="0" baseline="0" noProof="0" dirty="0">
                <a:ln>
                  <a:noFill/>
                </a:ln>
                <a:effectLst/>
                <a:uLnTx/>
                <a:uFillTx/>
                <a:latin typeface="Aptos" panose="020B0004020202020204" pitchFamily="34" charset="0"/>
              </a:rPr>
              <a:t>Versions 1.0 and 2.0 were developed by CIRCA; DEEP is handling Version 3.0</a:t>
            </a:r>
          </a:p>
        </p:txBody>
      </p:sp>
      <p:sp>
        <p:nvSpPr>
          <p:cNvPr id="6" name="TextBox 5">
            <a:extLst>
              <a:ext uri="{FF2B5EF4-FFF2-40B4-BE49-F238E27FC236}">
                <a16:creationId xmlns:a16="http://schemas.microsoft.com/office/drawing/2014/main" id="{13889B10-DBF9-CD0A-AADD-BFDF3C0BADCE}"/>
              </a:ext>
            </a:extLst>
          </p:cNvPr>
          <p:cNvSpPr txBox="1"/>
          <p:nvPr/>
        </p:nvSpPr>
        <p:spPr>
          <a:xfrm>
            <a:off x="4775203" y="2434894"/>
            <a:ext cx="7020555" cy="3250121"/>
          </a:xfrm>
          <a:prstGeom prst="rect">
            <a:avLst/>
          </a:prstGeom>
          <a:noFill/>
        </p:spPr>
        <p:txBody>
          <a:bodyPr wrap="square" rtlCol="0">
            <a:spAutoFit/>
          </a:bodyPr>
          <a:lstStyle/>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Connecticut EJ Screening Tool is an interactive resource that incorporates environmental burdens and demographic indicators. </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The map allows users to explore the environmental health and the conditions (socioeconomic and or other community characteristics) within a specific region, town, city, and or entire state.</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Data aggregated into a score that allows users to understand environmental justice conditions. </a:t>
            </a:r>
            <a:endPar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endParaRPr>
          </a:p>
        </p:txBody>
      </p:sp>
      <p:pic>
        <p:nvPicPr>
          <p:cNvPr id="8" name="Picture 7" descr="A blue and green logo with white text&#10;&#10;Description automatically generated">
            <a:extLst>
              <a:ext uri="{FF2B5EF4-FFF2-40B4-BE49-F238E27FC236}">
                <a16:creationId xmlns:a16="http://schemas.microsoft.com/office/drawing/2014/main" id="{B8E51E3D-45F2-0992-8FE9-C8C1861C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7279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6D42-3309-4D95-2A72-0CC391C44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CCFF2-6495-B6D1-93E3-57DF2A8F5E96}"/>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D712C24B-0FC0-EDAF-F66E-36A0948A17D7}"/>
              </a:ext>
            </a:extLst>
          </p:cNvPr>
          <p:cNvSpPr>
            <a:spLocks noGrp="1"/>
          </p:cNvSpPr>
          <p:nvPr>
            <p:ph sz="half" idx="1"/>
          </p:nvPr>
        </p:nvSpPr>
        <p:spPr>
          <a:xfrm>
            <a:off x="838200" y="1825625"/>
            <a:ext cx="3388360" cy="4351338"/>
          </a:xfrm>
        </p:spPr>
        <p:txBody>
          <a:bodyPr>
            <a:normAutofit/>
          </a:bodyPr>
          <a:lstStyle/>
          <a:p>
            <a:r>
              <a:rPr lang="en-US" sz="3000" dirty="0">
                <a:latin typeface="Aptos" panose="020B0004020202020204" pitchFamily="34" charset="0"/>
              </a:rPr>
              <a:t>Climate Change Vulnerability Index (CCVI)</a:t>
            </a:r>
          </a:p>
          <a:p>
            <a:pPr>
              <a:lnSpc>
                <a:spcPct val="100000"/>
              </a:lnSpc>
            </a:pPr>
            <a:r>
              <a:rPr lang="en-US" sz="3000" b="1" dirty="0">
                <a:solidFill>
                  <a:srgbClr val="E56020"/>
                </a:solidFill>
                <a:latin typeface="Aptos" panose="020B0004020202020204" pitchFamily="34" charset="0"/>
              </a:rPr>
              <a:t>Environmental Justice Mapper (EJ Screen)</a:t>
            </a:r>
          </a:p>
          <a:p>
            <a:r>
              <a:rPr lang="en-US" sz="3000" dirty="0">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81795391-D8E7-4DC8-800A-FAD0E68D004A}"/>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061AB00-41B8-677B-29AC-F76AB2849001}"/>
              </a:ext>
            </a:extLst>
          </p:cNvPr>
          <p:cNvPicPr>
            <a:picLocks noChangeAspect="1"/>
          </p:cNvPicPr>
          <p:nvPr/>
        </p:nvPicPr>
        <p:blipFill>
          <a:blip r:embed="rId3"/>
          <a:stretch>
            <a:fillRect/>
          </a:stretch>
        </p:blipFill>
        <p:spPr>
          <a:xfrm>
            <a:off x="5352165" y="1325563"/>
            <a:ext cx="4917935" cy="5167312"/>
          </a:xfrm>
          <a:prstGeom prst="rect">
            <a:avLst/>
          </a:prstGeom>
        </p:spPr>
      </p:pic>
      <p:pic>
        <p:nvPicPr>
          <p:cNvPr id="5" name="Picture 4" descr="A blue and green logo with white text&#10;&#10;Description automatically generated">
            <a:extLst>
              <a:ext uri="{FF2B5EF4-FFF2-40B4-BE49-F238E27FC236}">
                <a16:creationId xmlns:a16="http://schemas.microsoft.com/office/drawing/2014/main" id="{7AEDAE1B-7688-F69E-3379-882CA44C8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29243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A3D86-11B8-C3C4-1E58-989F581A4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C1E5E-C9D3-C2FB-DB10-F0E668766706}"/>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83480194-ADA1-826C-8B01-BB9FD9E2B052}"/>
              </a:ext>
            </a:extLst>
          </p:cNvPr>
          <p:cNvSpPr>
            <a:spLocks noGrp="1"/>
          </p:cNvSpPr>
          <p:nvPr>
            <p:ph sz="half" idx="1"/>
          </p:nvPr>
        </p:nvSpPr>
        <p:spPr>
          <a:xfrm>
            <a:off x="838200" y="1825625"/>
            <a:ext cx="3388360" cy="4351338"/>
          </a:xfrm>
        </p:spPr>
        <p:txBody>
          <a:bodyPr>
            <a:normAutofit/>
          </a:bodyPr>
          <a:lstStyle/>
          <a:p>
            <a:r>
              <a:rPr lang="en-US" sz="3000" dirty="0">
                <a:latin typeface="Aptos" panose="020B0004020202020204" pitchFamily="34" charset="0"/>
              </a:rPr>
              <a:t>Climate Change Vulnerability Index (CCVI)</a:t>
            </a:r>
          </a:p>
          <a:p>
            <a:pPr>
              <a:lnSpc>
                <a:spcPct val="100000"/>
              </a:lnSpc>
            </a:pPr>
            <a:r>
              <a:rPr lang="en-US" sz="3000" dirty="0">
                <a:latin typeface="Aptos" panose="020B0004020202020204" pitchFamily="34" charset="0"/>
              </a:rPr>
              <a:t>Environmental Justice Mapper (EJ Screen)</a:t>
            </a:r>
          </a:p>
          <a:p>
            <a:r>
              <a:rPr lang="en-US" sz="3000" b="1" dirty="0">
                <a:solidFill>
                  <a:srgbClr val="E56020"/>
                </a:solidFill>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C7904BAF-B313-183A-62E5-66F460327618}"/>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ED1E04-885E-1842-F905-1EF16D4208BF}"/>
              </a:ext>
            </a:extLst>
          </p:cNvPr>
          <p:cNvSpPr txBox="1"/>
          <p:nvPr/>
        </p:nvSpPr>
        <p:spPr>
          <a:xfrm>
            <a:off x="4883151" y="1587781"/>
            <a:ext cx="6587490" cy="769441"/>
          </a:xfrm>
          <a:prstGeom prst="rect">
            <a:avLst/>
          </a:prstGeom>
          <a:noFill/>
        </p:spPr>
        <p:txBody>
          <a:bodyPr wrap="square" rtlCol="0">
            <a:spAutoFit/>
          </a:bodyPr>
          <a:lstStyle/>
          <a:p>
            <a:pPr lvl="0" algn="ctr" defTabSz="457200">
              <a:defRPr/>
            </a:pPr>
            <a:r>
              <a:rPr kumimoji="0" lang="en-US" sz="2200" b="1" u="none" strike="noStrike" kern="1200" cap="none" spc="0" normalizeH="0" baseline="0" noProof="0" dirty="0">
                <a:ln>
                  <a:noFill/>
                </a:ln>
                <a:effectLst/>
                <a:uLnTx/>
                <a:uFillTx/>
                <a:latin typeface="Aptos" panose="020B0004020202020204" pitchFamily="34" charset="0"/>
              </a:rPr>
              <a:t>Climate Adaptation and </a:t>
            </a:r>
          </a:p>
          <a:p>
            <a:pPr lvl="0" algn="ctr" defTabSz="457200">
              <a:defRPr/>
            </a:pPr>
            <a:r>
              <a:rPr kumimoji="0" lang="en-US" sz="2200" b="1" u="none" strike="noStrike" kern="1200" cap="none" spc="0" normalizeH="0" baseline="0" noProof="0" dirty="0">
                <a:ln>
                  <a:noFill/>
                </a:ln>
                <a:effectLst/>
                <a:uLnTx/>
                <a:uFillTx/>
                <a:latin typeface="Aptos" panose="020B0004020202020204" pitchFamily="34" charset="0"/>
              </a:rPr>
              <a:t>Resilience Opportunities</a:t>
            </a:r>
          </a:p>
        </p:txBody>
      </p:sp>
      <p:sp>
        <p:nvSpPr>
          <p:cNvPr id="6" name="TextBox 5">
            <a:extLst>
              <a:ext uri="{FF2B5EF4-FFF2-40B4-BE49-F238E27FC236}">
                <a16:creationId xmlns:a16="http://schemas.microsoft.com/office/drawing/2014/main" id="{DB9E75C9-5113-5008-E7EF-38A09DC11B85}"/>
              </a:ext>
            </a:extLst>
          </p:cNvPr>
          <p:cNvSpPr txBox="1"/>
          <p:nvPr/>
        </p:nvSpPr>
        <p:spPr>
          <a:xfrm>
            <a:off x="4761233" y="2670534"/>
            <a:ext cx="7020555" cy="1830245"/>
          </a:xfrm>
          <a:prstGeom prst="rect">
            <a:avLst/>
          </a:prstGeom>
          <a:noFill/>
        </p:spPr>
        <p:txBody>
          <a:bodyPr wrap="square" rtlCol="0">
            <a:spAutoFit/>
          </a:bodyPr>
          <a:lstStyle/>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Delineated during deployment of the </a:t>
            </a:r>
            <a:r>
              <a:rPr kumimoji="0" lang="en-US" sz="2000" b="0" i="1"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Resilient Connecticut </a:t>
            </a: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program to identify areas where studies and concept designs could be advanced to address climate challenges.</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Most areas are based on a typology (for example, clusters of critical facilities, historic</a:t>
            </a:r>
            <a:r>
              <a:rPr lang="en-US" sz="20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 and cultural resources, TOD, etc.)</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pic>
        <p:nvPicPr>
          <p:cNvPr id="8" name="Picture 7" descr="A blue and green logo with white text&#10;&#10;Description automatically generated">
            <a:extLst>
              <a:ext uri="{FF2B5EF4-FFF2-40B4-BE49-F238E27FC236}">
                <a16:creationId xmlns:a16="http://schemas.microsoft.com/office/drawing/2014/main" id="{0F10547F-63F7-99C8-DB85-552B5069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3720935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5F30-40AA-A835-A769-43EE07339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CB3E1-0FE9-98EA-A305-CDE6005D32B4}"/>
              </a:ext>
            </a:extLst>
          </p:cNvPr>
          <p:cNvSpPr>
            <a:spLocks noGrp="1"/>
          </p:cNvSpPr>
          <p:nvPr>
            <p:ph type="title"/>
          </p:nvPr>
        </p:nvSpPr>
        <p:spPr/>
        <p:txBody>
          <a:bodyPr/>
          <a:lstStyle/>
          <a:p>
            <a:r>
              <a:rPr lang="en-US" dirty="0">
                <a:latin typeface="Aptos" panose="020B0004020202020204" pitchFamily="34" charset="0"/>
              </a:rPr>
              <a:t>State Resources and Tools</a:t>
            </a:r>
          </a:p>
        </p:txBody>
      </p:sp>
      <p:sp>
        <p:nvSpPr>
          <p:cNvPr id="7" name="Content Placeholder 3">
            <a:extLst>
              <a:ext uri="{FF2B5EF4-FFF2-40B4-BE49-F238E27FC236}">
                <a16:creationId xmlns:a16="http://schemas.microsoft.com/office/drawing/2014/main" id="{FAB042E1-003C-A30E-7BBF-CFBE344C3DE6}"/>
              </a:ext>
            </a:extLst>
          </p:cNvPr>
          <p:cNvSpPr>
            <a:spLocks noGrp="1"/>
          </p:cNvSpPr>
          <p:nvPr>
            <p:ph sz="half" idx="1"/>
          </p:nvPr>
        </p:nvSpPr>
        <p:spPr>
          <a:xfrm>
            <a:off x="838200" y="1825625"/>
            <a:ext cx="3388360" cy="4351338"/>
          </a:xfrm>
        </p:spPr>
        <p:txBody>
          <a:bodyPr>
            <a:normAutofit/>
          </a:bodyPr>
          <a:lstStyle/>
          <a:p>
            <a:r>
              <a:rPr lang="en-US" sz="3000" dirty="0">
                <a:latin typeface="Aptos" panose="020B0004020202020204" pitchFamily="34" charset="0"/>
              </a:rPr>
              <a:t>Climate Change Vulnerability Index (CCVI)</a:t>
            </a:r>
          </a:p>
          <a:p>
            <a:pPr>
              <a:lnSpc>
                <a:spcPct val="100000"/>
              </a:lnSpc>
            </a:pPr>
            <a:r>
              <a:rPr lang="en-US" sz="3000" dirty="0">
                <a:latin typeface="Aptos" panose="020B0004020202020204" pitchFamily="34" charset="0"/>
              </a:rPr>
              <a:t>Environmental Justice Mapper (EJ Screen)</a:t>
            </a:r>
          </a:p>
          <a:p>
            <a:r>
              <a:rPr lang="en-US" sz="3000" b="1" dirty="0">
                <a:solidFill>
                  <a:srgbClr val="E56020"/>
                </a:solidFill>
                <a:latin typeface="Aptos" panose="020B0004020202020204" pitchFamily="34" charset="0"/>
              </a:rPr>
              <a:t>Resilience Opportunity Area Mapping (ROARs)</a:t>
            </a:r>
          </a:p>
          <a:p>
            <a:endParaRPr lang="en-US" dirty="0"/>
          </a:p>
          <a:p>
            <a:endParaRPr lang="en-US" dirty="0"/>
          </a:p>
          <a:p>
            <a:endParaRPr lang="en-US" dirty="0"/>
          </a:p>
        </p:txBody>
      </p:sp>
      <p:cxnSp>
        <p:nvCxnSpPr>
          <p:cNvPr id="3" name="Straight Connector 2">
            <a:extLst>
              <a:ext uri="{FF2B5EF4-FFF2-40B4-BE49-F238E27FC236}">
                <a16:creationId xmlns:a16="http://schemas.microsoft.com/office/drawing/2014/main" id="{AA957466-7488-55D1-1B86-61B6F3DA7401}"/>
              </a:ext>
            </a:extLst>
          </p:cNvPr>
          <p:cNvCxnSpPr/>
          <p:nvPr/>
        </p:nvCxnSpPr>
        <p:spPr>
          <a:xfrm>
            <a:off x="4554855" y="160734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8" name="Picture 7" descr="A map of the state of texas&#10;&#10;Description automatically generated">
            <a:extLst>
              <a:ext uri="{FF2B5EF4-FFF2-40B4-BE49-F238E27FC236}">
                <a16:creationId xmlns:a16="http://schemas.microsoft.com/office/drawing/2014/main" id="{D16BCF25-C190-5C07-1C16-59A146293E62}"/>
              </a:ext>
            </a:extLst>
          </p:cNvPr>
          <p:cNvPicPr>
            <a:picLocks noChangeAspect="1"/>
          </p:cNvPicPr>
          <p:nvPr/>
        </p:nvPicPr>
        <p:blipFill>
          <a:blip r:embed="rId3">
            <a:extLst>
              <a:ext uri="{28A0092B-C50C-407E-A947-70E740481C1C}">
                <a14:useLocalDpi xmlns:a14="http://schemas.microsoft.com/office/drawing/2010/main" val="0"/>
              </a:ext>
            </a:extLst>
          </a:blip>
          <a:srcRect t="12528" b="5931"/>
          <a:stretch>
            <a:fillRect/>
          </a:stretch>
        </p:blipFill>
        <p:spPr>
          <a:xfrm>
            <a:off x="5600185" y="1349793"/>
            <a:ext cx="4730513" cy="5143082"/>
          </a:xfrm>
          <a:prstGeom prst="rect">
            <a:avLst/>
          </a:prstGeom>
          <a:ln>
            <a:solidFill>
              <a:schemeClr val="tx1"/>
            </a:solidFill>
          </a:ln>
        </p:spPr>
      </p:pic>
      <p:pic>
        <p:nvPicPr>
          <p:cNvPr id="5" name="Picture 4" descr="A blue and green logo with white text&#10;&#10;Description automatically generated">
            <a:extLst>
              <a:ext uri="{FF2B5EF4-FFF2-40B4-BE49-F238E27FC236}">
                <a16:creationId xmlns:a16="http://schemas.microsoft.com/office/drawing/2014/main" id="{4C43C96C-FFAE-0570-FEA7-AA963D2B7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Tree>
    <p:extLst>
      <p:ext uri="{BB962C8B-B14F-4D97-AF65-F5344CB8AC3E}">
        <p14:creationId xmlns:p14="http://schemas.microsoft.com/office/powerpoint/2010/main" val="32729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C68D6-00A5-CA0B-9067-614CBE93A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E7A56-7347-352B-29D1-F8A96584DD6E}"/>
              </a:ext>
            </a:extLst>
          </p:cNvPr>
          <p:cNvSpPr>
            <a:spLocks noGrp="1"/>
          </p:cNvSpPr>
          <p:nvPr>
            <p:ph type="title"/>
          </p:nvPr>
        </p:nvSpPr>
        <p:spPr/>
        <p:txBody>
          <a:bodyPr/>
          <a:lstStyle/>
          <a:p>
            <a:r>
              <a:rPr lang="en-US" dirty="0">
                <a:latin typeface="Aptos" panose="020B0004020202020204" pitchFamily="34" charset="0"/>
              </a:rPr>
              <a:t>Examples of How to Use Resources and Tools</a:t>
            </a:r>
          </a:p>
        </p:txBody>
      </p:sp>
      <p:sp>
        <p:nvSpPr>
          <p:cNvPr id="4" name="Content Placeholder 3">
            <a:extLst>
              <a:ext uri="{FF2B5EF4-FFF2-40B4-BE49-F238E27FC236}">
                <a16:creationId xmlns:a16="http://schemas.microsoft.com/office/drawing/2014/main" id="{A2CA1F70-66D9-C1B0-A34B-98FA8A139837}"/>
              </a:ext>
            </a:extLst>
          </p:cNvPr>
          <p:cNvSpPr>
            <a:spLocks noGrp="1"/>
          </p:cNvSpPr>
          <p:nvPr>
            <p:ph sz="half" idx="1"/>
          </p:nvPr>
        </p:nvSpPr>
        <p:spPr>
          <a:xfrm>
            <a:off x="838200" y="1825625"/>
            <a:ext cx="3105150" cy="4351338"/>
          </a:xfrm>
        </p:spPr>
        <p:txBody>
          <a:bodyPr>
            <a:normAutofit/>
          </a:bodyPr>
          <a:lstStyle/>
          <a:p>
            <a:r>
              <a:rPr lang="en-US" sz="3000" b="1" dirty="0">
                <a:solidFill>
                  <a:srgbClr val="E56020"/>
                </a:solidFill>
                <a:latin typeface="Aptos" panose="020B0004020202020204" pitchFamily="34" charset="0"/>
              </a:rPr>
              <a:t>Watershed Based Plans</a:t>
            </a:r>
          </a:p>
          <a:p>
            <a:pPr>
              <a:lnSpc>
                <a:spcPct val="100000"/>
              </a:lnSpc>
            </a:pPr>
            <a:r>
              <a:rPr lang="en-US" sz="3000" dirty="0">
                <a:latin typeface="Aptos" panose="020B0004020202020204" pitchFamily="34" charset="0"/>
              </a:rPr>
              <a:t>Hazard Mitigation Plans</a:t>
            </a:r>
          </a:p>
          <a:p>
            <a:pPr>
              <a:lnSpc>
                <a:spcPct val="100000"/>
              </a:lnSpc>
            </a:pPr>
            <a:r>
              <a:rPr lang="en-US" sz="3000" dirty="0">
                <a:latin typeface="Aptos" panose="020B0004020202020204" pitchFamily="34" charset="0"/>
              </a:rPr>
              <a:t>Selecting Cooling Centers</a:t>
            </a:r>
          </a:p>
          <a:p>
            <a:pPr>
              <a:lnSpc>
                <a:spcPct val="100000"/>
              </a:lnSpc>
            </a:pPr>
            <a:r>
              <a:rPr lang="en-US" sz="3000" dirty="0">
                <a:latin typeface="Aptos" panose="020B0004020202020204" pitchFamily="34" charset="0"/>
              </a:rPr>
              <a:t>Concept Designs</a:t>
            </a:r>
          </a:p>
          <a:p>
            <a:endParaRPr lang="en-US" dirty="0"/>
          </a:p>
          <a:p>
            <a:endParaRPr lang="en-US" dirty="0"/>
          </a:p>
          <a:p>
            <a:endParaRPr lang="en-US" dirty="0"/>
          </a:p>
        </p:txBody>
      </p:sp>
      <p:sp>
        <p:nvSpPr>
          <p:cNvPr id="8" name="Oval 7">
            <a:extLst>
              <a:ext uri="{FF2B5EF4-FFF2-40B4-BE49-F238E27FC236}">
                <a16:creationId xmlns:a16="http://schemas.microsoft.com/office/drawing/2014/main" id="{698AB8ED-5C2F-DFDE-BE80-FDA1B57D29A5}"/>
              </a:ext>
            </a:extLst>
          </p:cNvPr>
          <p:cNvSpPr/>
          <p:nvPr/>
        </p:nvSpPr>
        <p:spPr>
          <a:xfrm rot="753522">
            <a:off x="8825713" y="2410904"/>
            <a:ext cx="837560" cy="3372692"/>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descr="A map of a large group of regions&#10;&#10;Description automatically generated">
            <a:extLst>
              <a:ext uri="{FF2B5EF4-FFF2-40B4-BE49-F238E27FC236}">
                <a16:creationId xmlns:a16="http://schemas.microsoft.com/office/drawing/2014/main" id="{6AD4615C-71DD-406E-471E-43280B788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201" y="1777756"/>
            <a:ext cx="3355706" cy="4447076"/>
          </a:xfrm>
          <a:prstGeom prst="rect">
            <a:avLst/>
          </a:prstGeom>
        </p:spPr>
      </p:pic>
      <p:pic>
        <p:nvPicPr>
          <p:cNvPr id="5" name="Content Placeholder 23" descr="A map of a country&#10;&#10;Description automatically generated">
            <a:extLst>
              <a:ext uri="{FF2B5EF4-FFF2-40B4-BE49-F238E27FC236}">
                <a16:creationId xmlns:a16="http://schemas.microsoft.com/office/drawing/2014/main" id="{354E5949-49D6-DEC8-004E-F38C3E6DB2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983819" y="1115985"/>
            <a:ext cx="3312734" cy="4391882"/>
          </a:xfrm>
        </p:spPr>
      </p:pic>
      <p:sp>
        <p:nvSpPr>
          <p:cNvPr id="11" name="TextBox 10">
            <a:extLst>
              <a:ext uri="{FF2B5EF4-FFF2-40B4-BE49-F238E27FC236}">
                <a16:creationId xmlns:a16="http://schemas.microsoft.com/office/drawing/2014/main" id="{9419BBC2-4311-B5A3-6BFC-32FF3494420B}"/>
              </a:ext>
            </a:extLst>
          </p:cNvPr>
          <p:cNvSpPr txBox="1"/>
          <p:nvPr/>
        </p:nvSpPr>
        <p:spPr>
          <a:xfrm>
            <a:off x="10240335" y="2158145"/>
            <a:ext cx="1584425" cy="3162212"/>
          </a:xfrm>
          <a:prstGeom prst="rect">
            <a:avLst/>
          </a:prstGeom>
          <a:noFill/>
        </p:spPr>
        <p:txBody>
          <a:bodyPr wrap="square" rtlCol="0">
            <a:spAutoFit/>
          </a:bodyPr>
          <a:lstStyle/>
          <a:p>
            <a:pPr marR="0" lvl="0" algn="l" defTabSz="457200" rtl="0" eaLnBrk="1" fontAlgn="auto" latinLnBrk="0" hangingPunct="1">
              <a:lnSpc>
                <a:spcPct val="107000"/>
              </a:lnSpc>
              <a:spcBef>
                <a:spcPts val="0"/>
              </a:spcBef>
              <a:spcAft>
                <a:spcPts val="800"/>
              </a:spcAft>
              <a:buClrTx/>
              <a:buSzTx/>
              <a:tabLst/>
              <a:defRPr/>
            </a:pPr>
            <a:r>
              <a:rPr kumimoji="0" lang="en-US"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Heat and flood vulnerability mapping tools were used to ensure that actions and projects would reduce vulnerabilities where most needed</a:t>
            </a:r>
          </a:p>
        </p:txBody>
      </p:sp>
      <p:sp>
        <p:nvSpPr>
          <p:cNvPr id="3" name="TextBox 2">
            <a:extLst>
              <a:ext uri="{FF2B5EF4-FFF2-40B4-BE49-F238E27FC236}">
                <a16:creationId xmlns:a16="http://schemas.microsoft.com/office/drawing/2014/main" id="{6397DADF-825A-1ED1-3ECA-1E0429211C22}"/>
              </a:ext>
            </a:extLst>
          </p:cNvPr>
          <p:cNvSpPr txBox="1"/>
          <p:nvPr/>
        </p:nvSpPr>
        <p:spPr>
          <a:xfrm>
            <a:off x="3550279" y="5481629"/>
            <a:ext cx="3220688" cy="769441"/>
          </a:xfrm>
          <a:prstGeom prst="rect">
            <a:avLst/>
          </a:prstGeom>
          <a:noFill/>
        </p:spPr>
        <p:txBody>
          <a:bodyPr wrap="square" rtlCol="0">
            <a:spAutoFit/>
          </a:bodyPr>
          <a:lstStyle/>
          <a:p>
            <a:pPr algn="r"/>
            <a:r>
              <a:rPr lang="en-US" sz="2200" i="1" dirty="0">
                <a:latin typeface="Aptos" panose="020B0004020202020204" pitchFamily="34" charset="0"/>
              </a:rPr>
              <a:t>Bruce Brook Watershed </a:t>
            </a:r>
          </a:p>
          <a:p>
            <a:pPr algn="r"/>
            <a:r>
              <a:rPr lang="en-US" sz="2200" i="1" dirty="0">
                <a:latin typeface="Aptos" panose="020B0004020202020204" pitchFamily="34" charset="0"/>
              </a:rPr>
              <a:t>Based Plan</a:t>
            </a:r>
          </a:p>
        </p:txBody>
      </p:sp>
    </p:spTree>
    <p:extLst>
      <p:ext uri="{BB962C8B-B14F-4D97-AF65-F5344CB8AC3E}">
        <p14:creationId xmlns:p14="http://schemas.microsoft.com/office/powerpoint/2010/main" val="4263442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0F9A-D4E7-8907-5254-1FCA02ABA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020B4-5AAC-D57E-07F7-992E101D967B}"/>
              </a:ext>
            </a:extLst>
          </p:cNvPr>
          <p:cNvSpPr>
            <a:spLocks noGrp="1"/>
          </p:cNvSpPr>
          <p:nvPr>
            <p:ph type="title"/>
          </p:nvPr>
        </p:nvSpPr>
        <p:spPr/>
        <p:txBody>
          <a:bodyPr/>
          <a:lstStyle/>
          <a:p>
            <a:r>
              <a:rPr lang="en-US" dirty="0">
                <a:latin typeface="Aptos" panose="020B0004020202020204" pitchFamily="34" charset="0"/>
              </a:rPr>
              <a:t>Examples of How to Use Resources and Tools</a:t>
            </a:r>
          </a:p>
        </p:txBody>
      </p:sp>
      <p:sp>
        <p:nvSpPr>
          <p:cNvPr id="4" name="Content Placeholder 3">
            <a:extLst>
              <a:ext uri="{FF2B5EF4-FFF2-40B4-BE49-F238E27FC236}">
                <a16:creationId xmlns:a16="http://schemas.microsoft.com/office/drawing/2014/main" id="{24259AFC-30E4-1922-C984-DD51DB87D977}"/>
              </a:ext>
            </a:extLst>
          </p:cNvPr>
          <p:cNvSpPr>
            <a:spLocks noGrp="1"/>
          </p:cNvSpPr>
          <p:nvPr>
            <p:ph sz="half" idx="1"/>
          </p:nvPr>
        </p:nvSpPr>
        <p:spPr>
          <a:xfrm>
            <a:off x="838200" y="1825625"/>
            <a:ext cx="3105150" cy="4351338"/>
          </a:xfrm>
        </p:spPr>
        <p:txBody>
          <a:bodyPr>
            <a:normAutofit lnSpcReduction="10000"/>
          </a:bodyPr>
          <a:lstStyle/>
          <a:p>
            <a:r>
              <a:rPr lang="en-US" sz="3000" dirty="0">
                <a:latin typeface="Aptos" panose="020B0004020202020204" pitchFamily="34" charset="0"/>
              </a:rPr>
              <a:t>Watershed Based Plans</a:t>
            </a:r>
          </a:p>
          <a:p>
            <a:pPr>
              <a:lnSpc>
                <a:spcPct val="100000"/>
              </a:lnSpc>
            </a:pPr>
            <a:r>
              <a:rPr lang="en-US" sz="3000" b="1" dirty="0">
                <a:solidFill>
                  <a:srgbClr val="E56020"/>
                </a:solidFill>
                <a:latin typeface="Aptos" panose="020B0004020202020204" pitchFamily="34" charset="0"/>
              </a:rPr>
              <a:t>Hazard Mitigation Plans</a:t>
            </a:r>
          </a:p>
          <a:p>
            <a:pPr>
              <a:lnSpc>
                <a:spcPct val="100000"/>
              </a:lnSpc>
            </a:pPr>
            <a:r>
              <a:rPr lang="en-US" sz="3000" dirty="0">
                <a:latin typeface="Aptos" panose="020B0004020202020204" pitchFamily="34" charset="0"/>
              </a:rPr>
              <a:t>Selecting Cooling Centers</a:t>
            </a:r>
          </a:p>
          <a:p>
            <a:pPr>
              <a:lnSpc>
                <a:spcPct val="100000"/>
              </a:lnSpc>
            </a:pPr>
            <a:r>
              <a:rPr lang="en-US" sz="3000" dirty="0">
                <a:latin typeface="Aptos" panose="020B0004020202020204" pitchFamily="34" charset="0"/>
              </a:rPr>
              <a:t>Concept Designs</a:t>
            </a:r>
            <a:endParaRPr lang="en-US" dirty="0"/>
          </a:p>
          <a:p>
            <a:endParaRPr lang="en-US" dirty="0"/>
          </a:p>
          <a:p>
            <a:endParaRPr lang="en-US" dirty="0"/>
          </a:p>
        </p:txBody>
      </p:sp>
      <p:pic>
        <p:nvPicPr>
          <p:cNvPr id="3" name="Picture 2">
            <a:extLst>
              <a:ext uri="{FF2B5EF4-FFF2-40B4-BE49-F238E27FC236}">
                <a16:creationId xmlns:a16="http://schemas.microsoft.com/office/drawing/2014/main" id="{3125EA0C-1A2C-7534-4B67-2FCC36ADBA6A}"/>
              </a:ext>
            </a:extLst>
          </p:cNvPr>
          <p:cNvPicPr>
            <a:picLocks noChangeAspect="1"/>
          </p:cNvPicPr>
          <p:nvPr/>
        </p:nvPicPr>
        <p:blipFill>
          <a:blip r:embed="rId3"/>
          <a:stretch>
            <a:fillRect/>
          </a:stretch>
        </p:blipFill>
        <p:spPr>
          <a:xfrm>
            <a:off x="8237772" y="1280158"/>
            <a:ext cx="3581401" cy="4775201"/>
          </a:xfrm>
          <a:prstGeom prst="rect">
            <a:avLst/>
          </a:prstGeom>
          <a:ln>
            <a:solidFill>
              <a:schemeClr val="tx1"/>
            </a:solidFill>
          </a:ln>
        </p:spPr>
      </p:pic>
      <p:pic>
        <p:nvPicPr>
          <p:cNvPr id="5" name="Picture 4">
            <a:extLst>
              <a:ext uri="{FF2B5EF4-FFF2-40B4-BE49-F238E27FC236}">
                <a16:creationId xmlns:a16="http://schemas.microsoft.com/office/drawing/2014/main" id="{CF75126A-F0D5-E3D1-5BFC-3F92350569E7}"/>
              </a:ext>
            </a:extLst>
          </p:cNvPr>
          <p:cNvPicPr>
            <a:picLocks noChangeAspect="1"/>
          </p:cNvPicPr>
          <p:nvPr/>
        </p:nvPicPr>
        <p:blipFill>
          <a:blip r:embed="rId4"/>
          <a:stretch>
            <a:fillRect/>
          </a:stretch>
        </p:blipFill>
        <p:spPr>
          <a:xfrm>
            <a:off x="4408723" y="1280159"/>
            <a:ext cx="3581401" cy="4775201"/>
          </a:xfrm>
          <a:prstGeom prst="rect">
            <a:avLst/>
          </a:prstGeom>
          <a:ln>
            <a:solidFill>
              <a:schemeClr val="tx1"/>
            </a:solidFill>
          </a:ln>
        </p:spPr>
      </p:pic>
      <p:sp>
        <p:nvSpPr>
          <p:cNvPr id="6" name="TextBox 5">
            <a:extLst>
              <a:ext uri="{FF2B5EF4-FFF2-40B4-BE49-F238E27FC236}">
                <a16:creationId xmlns:a16="http://schemas.microsoft.com/office/drawing/2014/main" id="{AAC2D421-C426-784A-5A37-A51D163CDAE2}"/>
              </a:ext>
            </a:extLst>
          </p:cNvPr>
          <p:cNvSpPr txBox="1"/>
          <p:nvPr/>
        </p:nvSpPr>
        <p:spPr>
          <a:xfrm>
            <a:off x="4408723" y="6040891"/>
            <a:ext cx="7641037" cy="707886"/>
          </a:xfrm>
          <a:prstGeom prst="rect">
            <a:avLst/>
          </a:prstGeom>
          <a:noFill/>
        </p:spPr>
        <p:txBody>
          <a:bodyPr wrap="square" rtlCol="0">
            <a:spAutoFit/>
          </a:bodyPr>
          <a:lstStyle/>
          <a:p>
            <a:pPr algn="ctr"/>
            <a:r>
              <a:rPr lang="en-US" sz="2000" i="1" dirty="0">
                <a:latin typeface="Aptos" panose="020B0004020202020204" pitchFamily="34" charset="0"/>
              </a:rPr>
              <a:t>Southeastern Connecticut Hazard Mitigation and </a:t>
            </a:r>
          </a:p>
          <a:p>
            <a:pPr algn="ctr"/>
            <a:r>
              <a:rPr lang="en-US" sz="2000" i="1" dirty="0">
                <a:latin typeface="Aptos" panose="020B0004020202020204" pitchFamily="34" charset="0"/>
              </a:rPr>
              <a:t>Climate Adaptation Plan</a:t>
            </a:r>
          </a:p>
        </p:txBody>
      </p:sp>
    </p:spTree>
    <p:extLst>
      <p:ext uri="{BB962C8B-B14F-4D97-AF65-F5344CB8AC3E}">
        <p14:creationId xmlns:p14="http://schemas.microsoft.com/office/powerpoint/2010/main" val="65421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660B2-D101-BB2A-CFEF-A71528E42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BC48F-44C8-510D-E95F-A8935C796901}"/>
              </a:ext>
            </a:extLst>
          </p:cNvPr>
          <p:cNvSpPr>
            <a:spLocks noGrp="1"/>
          </p:cNvSpPr>
          <p:nvPr>
            <p:ph type="title"/>
          </p:nvPr>
        </p:nvSpPr>
        <p:spPr/>
        <p:txBody>
          <a:bodyPr/>
          <a:lstStyle/>
          <a:p>
            <a:r>
              <a:rPr lang="en-US" dirty="0">
                <a:latin typeface="Aptos" panose="020B0004020202020204" pitchFamily="34" charset="0"/>
              </a:rPr>
              <a:t>Examples of How to Use Resources and Tools</a:t>
            </a:r>
          </a:p>
        </p:txBody>
      </p:sp>
      <p:sp>
        <p:nvSpPr>
          <p:cNvPr id="4" name="Content Placeholder 3">
            <a:extLst>
              <a:ext uri="{FF2B5EF4-FFF2-40B4-BE49-F238E27FC236}">
                <a16:creationId xmlns:a16="http://schemas.microsoft.com/office/drawing/2014/main" id="{1E33FE93-31EF-25BC-2A4C-F7A53B772CD2}"/>
              </a:ext>
            </a:extLst>
          </p:cNvPr>
          <p:cNvSpPr>
            <a:spLocks noGrp="1"/>
          </p:cNvSpPr>
          <p:nvPr>
            <p:ph sz="half" idx="1"/>
          </p:nvPr>
        </p:nvSpPr>
        <p:spPr>
          <a:xfrm>
            <a:off x="838200" y="1825625"/>
            <a:ext cx="3272496" cy="4351338"/>
          </a:xfrm>
        </p:spPr>
        <p:txBody>
          <a:bodyPr>
            <a:normAutofit/>
          </a:bodyPr>
          <a:lstStyle/>
          <a:p>
            <a:r>
              <a:rPr lang="en-US" sz="3000" dirty="0">
                <a:latin typeface="Aptos" panose="020B0004020202020204" pitchFamily="34" charset="0"/>
              </a:rPr>
              <a:t>Watershed Based Plans</a:t>
            </a:r>
          </a:p>
          <a:p>
            <a:pPr>
              <a:lnSpc>
                <a:spcPct val="100000"/>
              </a:lnSpc>
            </a:pPr>
            <a:r>
              <a:rPr lang="en-US" sz="3000" dirty="0">
                <a:latin typeface="Aptos" panose="020B0004020202020204" pitchFamily="34" charset="0"/>
              </a:rPr>
              <a:t>Hazard Mitigation Plans</a:t>
            </a:r>
          </a:p>
          <a:p>
            <a:pPr>
              <a:lnSpc>
                <a:spcPct val="100000"/>
              </a:lnSpc>
            </a:pPr>
            <a:r>
              <a:rPr lang="en-US" sz="3000" b="1" dirty="0">
                <a:solidFill>
                  <a:srgbClr val="E56020"/>
                </a:solidFill>
                <a:latin typeface="Aptos" panose="020B0004020202020204" pitchFamily="34" charset="0"/>
              </a:rPr>
              <a:t>Selecting Cooling Centers</a:t>
            </a:r>
          </a:p>
          <a:p>
            <a:pPr>
              <a:lnSpc>
                <a:spcPct val="100000"/>
              </a:lnSpc>
            </a:pPr>
            <a:r>
              <a:rPr lang="en-US" sz="3000" dirty="0">
                <a:latin typeface="Aptos" panose="020B0004020202020204" pitchFamily="34" charset="0"/>
              </a:rPr>
              <a:t>Concept Designs</a:t>
            </a:r>
          </a:p>
          <a:p>
            <a:endParaRPr lang="en-US" dirty="0"/>
          </a:p>
          <a:p>
            <a:endParaRPr lang="en-US" dirty="0"/>
          </a:p>
          <a:p>
            <a:endParaRPr lang="en-US" dirty="0"/>
          </a:p>
        </p:txBody>
      </p:sp>
      <p:pic>
        <p:nvPicPr>
          <p:cNvPr id="3" name="Picture 2" descr="A screenshot of a document&#10;&#10;Description automatically generated">
            <a:extLst>
              <a:ext uri="{FF2B5EF4-FFF2-40B4-BE49-F238E27FC236}">
                <a16:creationId xmlns:a16="http://schemas.microsoft.com/office/drawing/2014/main" id="{40B86D6B-BA04-E45E-BFD6-49636A4C41D3}"/>
              </a:ext>
            </a:extLst>
          </p:cNvPr>
          <p:cNvPicPr>
            <a:picLocks noChangeAspect="1"/>
          </p:cNvPicPr>
          <p:nvPr/>
        </p:nvPicPr>
        <p:blipFill>
          <a:blip r:embed="rId3"/>
          <a:stretch>
            <a:fillRect/>
          </a:stretch>
        </p:blipFill>
        <p:spPr>
          <a:xfrm>
            <a:off x="4174269" y="1524736"/>
            <a:ext cx="7543799" cy="4247612"/>
          </a:xfrm>
          <a:prstGeom prst="rect">
            <a:avLst/>
          </a:prstGeom>
          <a:ln>
            <a:solidFill>
              <a:schemeClr val="tx1"/>
            </a:solidFill>
          </a:ln>
        </p:spPr>
      </p:pic>
      <p:pic>
        <p:nvPicPr>
          <p:cNvPr id="5" name="Picture 4" descr="A screenshot of a computer&#10;&#10;Description automatically generated">
            <a:extLst>
              <a:ext uri="{FF2B5EF4-FFF2-40B4-BE49-F238E27FC236}">
                <a16:creationId xmlns:a16="http://schemas.microsoft.com/office/drawing/2014/main" id="{6BFE0174-232D-4606-703B-BE18C360FE25}"/>
              </a:ext>
            </a:extLst>
          </p:cNvPr>
          <p:cNvPicPr>
            <a:picLocks noChangeAspect="1"/>
          </p:cNvPicPr>
          <p:nvPr/>
        </p:nvPicPr>
        <p:blipFill rotWithShape="1">
          <a:blip r:embed="rId4"/>
          <a:srcRect l="53846" t="10068" r="4732" b="19010"/>
          <a:stretch/>
        </p:blipFill>
        <p:spPr>
          <a:xfrm>
            <a:off x="7572376" y="3602050"/>
            <a:ext cx="3114675" cy="3002754"/>
          </a:xfrm>
          <a:prstGeom prst="rect">
            <a:avLst/>
          </a:prstGeom>
          <a:ln>
            <a:solidFill>
              <a:schemeClr val="tx1"/>
            </a:solidFill>
          </a:ln>
        </p:spPr>
      </p:pic>
      <p:pic>
        <p:nvPicPr>
          <p:cNvPr id="6" name="Picture 5" descr="A blue and green logo with white text&#10;&#10;Description automatically generated">
            <a:extLst>
              <a:ext uri="{FF2B5EF4-FFF2-40B4-BE49-F238E27FC236}">
                <a16:creationId xmlns:a16="http://schemas.microsoft.com/office/drawing/2014/main" id="{E527E7A5-51CA-4150-594E-C08AEB498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
        <p:nvSpPr>
          <p:cNvPr id="7" name="TextBox 6">
            <a:extLst>
              <a:ext uri="{FF2B5EF4-FFF2-40B4-BE49-F238E27FC236}">
                <a16:creationId xmlns:a16="http://schemas.microsoft.com/office/drawing/2014/main" id="{66F3F978-14C4-A5FD-568A-0A37E92E078B}"/>
              </a:ext>
            </a:extLst>
          </p:cNvPr>
          <p:cNvSpPr txBox="1"/>
          <p:nvPr/>
        </p:nvSpPr>
        <p:spPr>
          <a:xfrm>
            <a:off x="4504279" y="5847851"/>
            <a:ext cx="4074160" cy="477054"/>
          </a:xfrm>
          <a:prstGeom prst="rect">
            <a:avLst/>
          </a:prstGeom>
          <a:noFill/>
        </p:spPr>
        <p:txBody>
          <a:bodyPr wrap="square" rtlCol="0">
            <a:spAutoFit/>
          </a:bodyPr>
          <a:lstStyle/>
          <a:p>
            <a:r>
              <a:rPr lang="en-US" sz="2500" i="1" dirty="0">
                <a:latin typeface="Aptos" panose="020B0004020202020204" pitchFamily="34" charset="0"/>
              </a:rPr>
              <a:t>“Resilient Ansonia”</a:t>
            </a:r>
          </a:p>
        </p:txBody>
      </p:sp>
    </p:spTree>
    <p:extLst>
      <p:ext uri="{BB962C8B-B14F-4D97-AF65-F5344CB8AC3E}">
        <p14:creationId xmlns:p14="http://schemas.microsoft.com/office/powerpoint/2010/main" val="235110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515C-2D2B-2514-B3F3-CDC68038B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E88B6-591A-8981-B26F-64E2B0ED8A0E}"/>
              </a:ext>
            </a:extLst>
          </p:cNvPr>
          <p:cNvSpPr>
            <a:spLocks noGrp="1"/>
          </p:cNvSpPr>
          <p:nvPr>
            <p:ph type="title"/>
          </p:nvPr>
        </p:nvSpPr>
        <p:spPr/>
        <p:txBody>
          <a:bodyPr/>
          <a:lstStyle/>
          <a:p>
            <a:r>
              <a:rPr lang="en-US" dirty="0">
                <a:latin typeface="Aptos" panose="020B0004020202020204" pitchFamily="34" charset="0"/>
              </a:rPr>
              <a:t>Examples of How to Use Resources and Tools</a:t>
            </a:r>
          </a:p>
        </p:txBody>
      </p:sp>
      <p:sp>
        <p:nvSpPr>
          <p:cNvPr id="4" name="Content Placeholder 3">
            <a:extLst>
              <a:ext uri="{FF2B5EF4-FFF2-40B4-BE49-F238E27FC236}">
                <a16:creationId xmlns:a16="http://schemas.microsoft.com/office/drawing/2014/main" id="{35F06925-7C63-81E9-D5C8-EAE814412192}"/>
              </a:ext>
            </a:extLst>
          </p:cNvPr>
          <p:cNvSpPr>
            <a:spLocks noGrp="1"/>
          </p:cNvSpPr>
          <p:nvPr>
            <p:ph sz="half" idx="1"/>
          </p:nvPr>
        </p:nvSpPr>
        <p:spPr>
          <a:xfrm>
            <a:off x="838200" y="1825625"/>
            <a:ext cx="3185160" cy="4351338"/>
          </a:xfrm>
        </p:spPr>
        <p:txBody>
          <a:bodyPr>
            <a:normAutofit/>
          </a:bodyPr>
          <a:lstStyle/>
          <a:p>
            <a:r>
              <a:rPr lang="en-US" sz="3000" dirty="0">
                <a:latin typeface="Aptos" panose="020B0004020202020204" pitchFamily="34" charset="0"/>
              </a:rPr>
              <a:t>Watershed Based Plans</a:t>
            </a:r>
          </a:p>
          <a:p>
            <a:pPr>
              <a:lnSpc>
                <a:spcPct val="100000"/>
              </a:lnSpc>
            </a:pPr>
            <a:r>
              <a:rPr lang="en-US" sz="3000" dirty="0">
                <a:latin typeface="Aptos" panose="020B0004020202020204" pitchFamily="34" charset="0"/>
              </a:rPr>
              <a:t>Hazard Mitigation Plans</a:t>
            </a:r>
          </a:p>
          <a:p>
            <a:pPr>
              <a:lnSpc>
                <a:spcPct val="100000"/>
              </a:lnSpc>
            </a:pPr>
            <a:r>
              <a:rPr lang="en-US" sz="3000" dirty="0">
                <a:latin typeface="Aptos" panose="020B0004020202020204" pitchFamily="34" charset="0"/>
              </a:rPr>
              <a:t>Selecting Cooling Centers</a:t>
            </a:r>
          </a:p>
          <a:p>
            <a:pPr>
              <a:lnSpc>
                <a:spcPct val="100000"/>
              </a:lnSpc>
            </a:pPr>
            <a:r>
              <a:rPr lang="en-US" sz="3000" b="1" dirty="0">
                <a:solidFill>
                  <a:srgbClr val="E56020"/>
                </a:solidFill>
                <a:latin typeface="Aptos" panose="020B0004020202020204" pitchFamily="34" charset="0"/>
              </a:rPr>
              <a:t>Concept Designs</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691AAB37-A18B-AE73-1641-FA2E665492EC}"/>
              </a:ext>
            </a:extLst>
          </p:cNvPr>
          <p:cNvPicPr>
            <a:picLocks noChangeAspect="1"/>
          </p:cNvPicPr>
          <p:nvPr/>
        </p:nvPicPr>
        <p:blipFill>
          <a:blip r:embed="rId3"/>
          <a:srcRect l="7326"/>
          <a:stretch>
            <a:fillRect/>
          </a:stretch>
        </p:blipFill>
        <p:spPr>
          <a:xfrm>
            <a:off x="4130040" y="1236166"/>
            <a:ext cx="7421880" cy="4717867"/>
          </a:xfrm>
          <a:prstGeom prst="rect">
            <a:avLst/>
          </a:prstGeom>
          <a:ln>
            <a:solidFill>
              <a:schemeClr val="tx1"/>
            </a:solidFill>
          </a:ln>
        </p:spPr>
      </p:pic>
      <p:pic>
        <p:nvPicPr>
          <p:cNvPr id="3" name="Picture 2" descr="A blue and green logo with white text&#10;&#10;Description automatically generated">
            <a:extLst>
              <a:ext uri="{FF2B5EF4-FFF2-40B4-BE49-F238E27FC236}">
                <a16:creationId xmlns:a16="http://schemas.microsoft.com/office/drawing/2014/main" id="{0399939F-FFF0-EAB2-D1BC-010005547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
        <p:nvSpPr>
          <p:cNvPr id="5" name="TextBox 4">
            <a:extLst>
              <a:ext uri="{FF2B5EF4-FFF2-40B4-BE49-F238E27FC236}">
                <a16:creationId xmlns:a16="http://schemas.microsoft.com/office/drawing/2014/main" id="{8DB45BBB-7E13-C1C6-4A06-3D81EDBB24B3}"/>
              </a:ext>
            </a:extLst>
          </p:cNvPr>
          <p:cNvSpPr txBox="1"/>
          <p:nvPr/>
        </p:nvSpPr>
        <p:spPr>
          <a:xfrm>
            <a:off x="6423660" y="6040891"/>
            <a:ext cx="4074160" cy="477054"/>
          </a:xfrm>
          <a:prstGeom prst="rect">
            <a:avLst/>
          </a:prstGeom>
          <a:noFill/>
        </p:spPr>
        <p:txBody>
          <a:bodyPr wrap="square" rtlCol="0">
            <a:spAutoFit/>
          </a:bodyPr>
          <a:lstStyle/>
          <a:p>
            <a:r>
              <a:rPr lang="en-US" sz="2500" i="1" dirty="0">
                <a:latin typeface="Aptos" panose="020B0004020202020204" pitchFamily="34" charset="0"/>
              </a:rPr>
              <a:t>“Resilient Portland”</a:t>
            </a:r>
          </a:p>
        </p:txBody>
      </p:sp>
    </p:spTree>
    <p:extLst>
      <p:ext uri="{BB962C8B-B14F-4D97-AF65-F5344CB8AC3E}">
        <p14:creationId xmlns:p14="http://schemas.microsoft.com/office/powerpoint/2010/main" val="88439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F484-74E9-E65B-0D2A-02B2ED5BA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035EA-2136-39F2-C2DC-C7D23246DB03}"/>
              </a:ext>
            </a:extLst>
          </p:cNvPr>
          <p:cNvSpPr>
            <a:spLocks noGrp="1"/>
          </p:cNvSpPr>
          <p:nvPr>
            <p:ph type="title"/>
          </p:nvPr>
        </p:nvSpPr>
        <p:spPr/>
        <p:txBody>
          <a:bodyPr/>
          <a:lstStyle/>
          <a:p>
            <a:r>
              <a:rPr lang="en-US" dirty="0">
                <a:latin typeface="Aptos" panose="020B0004020202020204" pitchFamily="34" charset="0"/>
              </a:rPr>
              <a:t>Examples of How to Use Resources and Tools</a:t>
            </a:r>
          </a:p>
        </p:txBody>
      </p:sp>
      <p:sp>
        <p:nvSpPr>
          <p:cNvPr id="4" name="Content Placeholder 3">
            <a:extLst>
              <a:ext uri="{FF2B5EF4-FFF2-40B4-BE49-F238E27FC236}">
                <a16:creationId xmlns:a16="http://schemas.microsoft.com/office/drawing/2014/main" id="{B5176BA4-F342-A4F6-7123-356041C45936}"/>
              </a:ext>
            </a:extLst>
          </p:cNvPr>
          <p:cNvSpPr>
            <a:spLocks noGrp="1"/>
          </p:cNvSpPr>
          <p:nvPr>
            <p:ph sz="half" idx="1"/>
          </p:nvPr>
        </p:nvSpPr>
        <p:spPr>
          <a:xfrm>
            <a:off x="838200" y="1825625"/>
            <a:ext cx="3105150" cy="4351338"/>
          </a:xfrm>
        </p:spPr>
        <p:txBody>
          <a:bodyPr>
            <a:normAutofit/>
          </a:bodyPr>
          <a:lstStyle/>
          <a:p>
            <a:r>
              <a:rPr lang="en-US" sz="3000" dirty="0">
                <a:latin typeface="Aptos" panose="020B0004020202020204" pitchFamily="34" charset="0"/>
              </a:rPr>
              <a:t>Watershed Based Plans</a:t>
            </a:r>
          </a:p>
          <a:p>
            <a:pPr>
              <a:lnSpc>
                <a:spcPct val="100000"/>
              </a:lnSpc>
            </a:pPr>
            <a:r>
              <a:rPr lang="en-US" sz="3000" dirty="0">
                <a:latin typeface="Aptos" panose="020B0004020202020204" pitchFamily="34" charset="0"/>
              </a:rPr>
              <a:t>Hazard Mitigation Plans</a:t>
            </a:r>
          </a:p>
          <a:p>
            <a:pPr>
              <a:lnSpc>
                <a:spcPct val="100000"/>
              </a:lnSpc>
            </a:pPr>
            <a:r>
              <a:rPr lang="en-US" sz="3000" dirty="0">
                <a:latin typeface="Aptos" panose="020B0004020202020204" pitchFamily="34" charset="0"/>
              </a:rPr>
              <a:t>Selecting Cooling Centers</a:t>
            </a:r>
          </a:p>
          <a:p>
            <a:pPr>
              <a:lnSpc>
                <a:spcPct val="100000"/>
              </a:lnSpc>
            </a:pPr>
            <a:r>
              <a:rPr lang="en-US" sz="3000" b="1" dirty="0">
                <a:solidFill>
                  <a:srgbClr val="E56020"/>
                </a:solidFill>
                <a:latin typeface="Aptos" panose="020B0004020202020204" pitchFamily="34" charset="0"/>
              </a:rPr>
              <a:t>Concept Designs</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BF5F4A68-119E-96A8-BA10-11A3389E64AC}"/>
              </a:ext>
            </a:extLst>
          </p:cNvPr>
          <p:cNvPicPr>
            <a:picLocks noChangeAspect="1"/>
          </p:cNvPicPr>
          <p:nvPr/>
        </p:nvPicPr>
        <p:blipFill>
          <a:blip r:embed="rId3"/>
          <a:srcRect t="17183"/>
          <a:stretch>
            <a:fillRect/>
          </a:stretch>
        </p:blipFill>
        <p:spPr>
          <a:xfrm>
            <a:off x="4305668" y="1586205"/>
            <a:ext cx="7475973" cy="3685590"/>
          </a:xfrm>
          <a:prstGeom prst="rect">
            <a:avLst/>
          </a:prstGeom>
          <a:ln>
            <a:solidFill>
              <a:schemeClr val="tx1"/>
            </a:solidFill>
          </a:ln>
        </p:spPr>
      </p:pic>
      <p:pic>
        <p:nvPicPr>
          <p:cNvPr id="3" name="Picture 2" descr="A blue and green logo with white text&#10;&#10;Description automatically generated">
            <a:extLst>
              <a:ext uri="{FF2B5EF4-FFF2-40B4-BE49-F238E27FC236}">
                <a16:creationId xmlns:a16="http://schemas.microsoft.com/office/drawing/2014/main" id="{EA25A726-55AE-C9E1-E606-32952FAAA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959" y="5749122"/>
            <a:ext cx="855682" cy="855682"/>
          </a:xfrm>
          <a:prstGeom prst="rect">
            <a:avLst/>
          </a:prstGeom>
        </p:spPr>
      </p:pic>
      <p:sp>
        <p:nvSpPr>
          <p:cNvPr id="5" name="TextBox 4">
            <a:extLst>
              <a:ext uri="{FF2B5EF4-FFF2-40B4-BE49-F238E27FC236}">
                <a16:creationId xmlns:a16="http://schemas.microsoft.com/office/drawing/2014/main" id="{F6068E84-79DD-652A-DA78-BDF874800A2E}"/>
              </a:ext>
            </a:extLst>
          </p:cNvPr>
          <p:cNvSpPr txBox="1"/>
          <p:nvPr/>
        </p:nvSpPr>
        <p:spPr>
          <a:xfrm>
            <a:off x="6211572" y="5402362"/>
            <a:ext cx="4074160" cy="477054"/>
          </a:xfrm>
          <a:prstGeom prst="rect">
            <a:avLst/>
          </a:prstGeom>
          <a:noFill/>
        </p:spPr>
        <p:txBody>
          <a:bodyPr wrap="square" rtlCol="0">
            <a:spAutoFit/>
          </a:bodyPr>
          <a:lstStyle/>
          <a:p>
            <a:r>
              <a:rPr lang="en-US" sz="2500" i="1" dirty="0">
                <a:latin typeface="Aptos" panose="020B0004020202020204" pitchFamily="34" charset="0"/>
              </a:rPr>
              <a:t>“Resilient East Haddam”</a:t>
            </a:r>
          </a:p>
        </p:txBody>
      </p:sp>
    </p:spTree>
    <p:extLst>
      <p:ext uri="{BB962C8B-B14F-4D97-AF65-F5344CB8AC3E}">
        <p14:creationId xmlns:p14="http://schemas.microsoft.com/office/powerpoint/2010/main" val="72307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22541-1A22-C1A9-D65B-0D33A7D1E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D6492-6C98-E912-29F6-4970F035287E}"/>
              </a:ext>
            </a:extLst>
          </p:cNvPr>
          <p:cNvSpPr>
            <a:spLocks noGrp="1"/>
          </p:cNvSpPr>
          <p:nvPr>
            <p:ph type="title"/>
          </p:nvPr>
        </p:nvSpPr>
        <p:spPr/>
        <p:txBody>
          <a:bodyPr/>
          <a:lstStyle/>
          <a:p>
            <a:r>
              <a:rPr lang="en-US" dirty="0">
                <a:latin typeface="Aptos" panose="020B0004020202020204" pitchFamily="34" charset="0"/>
              </a:rPr>
              <a:t>What’s Next in Connecticut?</a:t>
            </a:r>
          </a:p>
        </p:txBody>
      </p:sp>
      <p:sp>
        <p:nvSpPr>
          <p:cNvPr id="4" name="Content Placeholder 3">
            <a:extLst>
              <a:ext uri="{FF2B5EF4-FFF2-40B4-BE49-F238E27FC236}">
                <a16:creationId xmlns:a16="http://schemas.microsoft.com/office/drawing/2014/main" id="{EE2B49A1-4473-D7B9-171A-3B8BCB8A3B0A}"/>
              </a:ext>
            </a:extLst>
          </p:cNvPr>
          <p:cNvSpPr>
            <a:spLocks noGrp="1"/>
          </p:cNvSpPr>
          <p:nvPr>
            <p:ph sz="half" idx="1"/>
          </p:nvPr>
        </p:nvSpPr>
        <p:spPr>
          <a:xfrm>
            <a:off x="838200" y="1825625"/>
            <a:ext cx="4373880" cy="4351338"/>
          </a:xfrm>
        </p:spPr>
        <p:txBody>
          <a:bodyPr>
            <a:normAutofit/>
          </a:bodyPr>
          <a:lstStyle/>
          <a:p>
            <a:r>
              <a:rPr lang="en-US" i="1" dirty="0">
                <a:latin typeface="Aptos" panose="020B0004020202020204" pitchFamily="34" charset="0"/>
              </a:rPr>
              <a:t>Resilient Connecticut </a:t>
            </a:r>
            <a:r>
              <a:rPr lang="en-US" dirty="0">
                <a:latin typeface="Aptos" panose="020B0004020202020204" pitchFamily="34" charset="0"/>
              </a:rPr>
              <a:t>1.0 (blue boundary) was piloted in southwestern CT in 2020-2021</a:t>
            </a:r>
          </a:p>
          <a:p>
            <a:r>
              <a:rPr lang="en-US" i="1" dirty="0">
                <a:latin typeface="Aptos" panose="020B0004020202020204" pitchFamily="34" charset="0"/>
              </a:rPr>
              <a:t>Resilient Connecticut</a:t>
            </a:r>
            <a:r>
              <a:rPr lang="en-US" dirty="0">
                <a:latin typeface="Aptos" panose="020B0004020202020204" pitchFamily="34" charset="0"/>
              </a:rPr>
              <a:t> 2.0 (green boundary) was deployed in RiverCOG, SCCOG, and CRCOG in 2022-2023</a:t>
            </a:r>
          </a:p>
          <a:p>
            <a:endParaRPr lang="en-US" dirty="0"/>
          </a:p>
          <a:p>
            <a:endParaRPr lang="en-US" dirty="0"/>
          </a:p>
          <a:p>
            <a:endParaRPr lang="en-US" dirty="0"/>
          </a:p>
        </p:txBody>
      </p:sp>
      <p:pic>
        <p:nvPicPr>
          <p:cNvPr id="5" name="Picture 4" descr="A map of connecticut with several states&#10;&#10;Description automatically generated">
            <a:extLst>
              <a:ext uri="{FF2B5EF4-FFF2-40B4-BE49-F238E27FC236}">
                <a16:creationId xmlns:a16="http://schemas.microsoft.com/office/drawing/2014/main" id="{A4627BA3-471C-F0D1-2548-942F2580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84" y="1323813"/>
            <a:ext cx="6138791" cy="4743611"/>
          </a:xfrm>
          <a:prstGeom prst="rect">
            <a:avLst/>
          </a:prstGeom>
        </p:spPr>
      </p:pic>
    </p:spTree>
    <p:extLst>
      <p:ext uri="{BB962C8B-B14F-4D97-AF65-F5344CB8AC3E}">
        <p14:creationId xmlns:p14="http://schemas.microsoft.com/office/powerpoint/2010/main" val="324565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4462-CFC7-CE98-731F-46E4E3DD8ED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D38B5F-3B33-1BC0-4DAE-B914145FD0C9}"/>
              </a:ext>
            </a:extLst>
          </p:cNvPr>
          <p:cNvSpPr/>
          <p:nvPr/>
        </p:nvSpPr>
        <p:spPr>
          <a:xfrm>
            <a:off x="6374504" y="1910209"/>
            <a:ext cx="1648909" cy="3788422"/>
          </a:xfrm>
          <a:prstGeom prst="rect">
            <a:avLst/>
          </a:prstGeom>
          <a:solidFill>
            <a:srgbClr val="72C0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417306-1E3B-BD67-EA29-C01E0FF39DC5}"/>
              </a:ext>
            </a:extLst>
          </p:cNvPr>
          <p:cNvSpPr/>
          <p:nvPr/>
        </p:nvSpPr>
        <p:spPr>
          <a:xfrm>
            <a:off x="1117600" y="1889889"/>
            <a:ext cx="1648909" cy="3788422"/>
          </a:xfrm>
          <a:prstGeom prst="rect">
            <a:avLst/>
          </a:prstGeom>
          <a:solidFill>
            <a:srgbClr val="72C0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3272F-F2CA-6D49-54D4-7315BA40184C}"/>
              </a:ext>
            </a:extLst>
          </p:cNvPr>
          <p:cNvSpPr>
            <a:spLocks noGrp="1"/>
          </p:cNvSpPr>
          <p:nvPr>
            <p:ph type="title"/>
          </p:nvPr>
        </p:nvSpPr>
        <p:spPr/>
        <p:txBody>
          <a:bodyPr/>
          <a:lstStyle/>
          <a:p>
            <a:r>
              <a:rPr lang="en-US" dirty="0">
                <a:latin typeface="Aptos" panose="020B0004020202020204" pitchFamily="34" charset="0"/>
              </a:rPr>
              <a:t>Agenda Item #1. Resources and Tools</a:t>
            </a:r>
            <a:br>
              <a:rPr lang="en-US" dirty="0">
                <a:latin typeface="Aptos" panose="020B0004020202020204" pitchFamily="34" charset="0"/>
              </a:rPr>
            </a:br>
            <a:r>
              <a:rPr lang="en-US" dirty="0">
                <a:latin typeface="Aptos" panose="020B0004020202020204" pitchFamily="34" charset="0"/>
              </a:rPr>
              <a:t>Agenda Item #2. Public Act 25-33</a:t>
            </a:r>
          </a:p>
        </p:txBody>
      </p:sp>
      <p:sp>
        <p:nvSpPr>
          <p:cNvPr id="3" name="Content Placeholder 2">
            <a:extLst>
              <a:ext uri="{FF2B5EF4-FFF2-40B4-BE49-F238E27FC236}">
                <a16:creationId xmlns:a16="http://schemas.microsoft.com/office/drawing/2014/main" id="{9355A042-FF17-7D33-5A7B-1B6E36DD52C6}"/>
              </a:ext>
            </a:extLst>
          </p:cNvPr>
          <p:cNvSpPr>
            <a:spLocks noGrp="1"/>
          </p:cNvSpPr>
          <p:nvPr>
            <p:ph idx="1"/>
          </p:nvPr>
        </p:nvSpPr>
        <p:spPr>
          <a:xfrm>
            <a:off x="1753497" y="2151788"/>
            <a:ext cx="4210423" cy="3308648"/>
          </a:xfrm>
          <a:solidFill>
            <a:schemeClr val="bg1">
              <a:lumMod val="95000"/>
            </a:schemeClr>
          </a:solidFill>
        </p:spPr>
        <p:txBody>
          <a:bodyPr anchor="ctr">
            <a:normAutofit fontScale="92500" lnSpcReduction="10000"/>
          </a:bodyPr>
          <a:lstStyle/>
          <a:p>
            <a:r>
              <a:rPr lang="en-US" dirty="0">
                <a:solidFill>
                  <a:srgbClr val="000000"/>
                </a:solidFill>
                <a:latin typeface="Aptos" panose="020B0004020202020204" pitchFamily="34" charset="0"/>
              </a:rPr>
              <a:t>National Resources</a:t>
            </a:r>
          </a:p>
          <a:p>
            <a:r>
              <a:rPr lang="en-US" dirty="0">
                <a:solidFill>
                  <a:srgbClr val="000000"/>
                </a:solidFill>
                <a:latin typeface="Aptos" panose="020B0004020202020204" pitchFamily="34" charset="0"/>
              </a:rPr>
              <a:t>Update of the Connecticut Climate Report</a:t>
            </a:r>
          </a:p>
          <a:p>
            <a:r>
              <a:rPr lang="en-US" dirty="0">
                <a:solidFill>
                  <a:srgbClr val="000000"/>
                </a:solidFill>
                <a:latin typeface="Aptos" panose="020B0004020202020204" pitchFamily="34" charset="0"/>
              </a:rPr>
              <a:t>State Resources and Tools</a:t>
            </a:r>
          </a:p>
          <a:p>
            <a:r>
              <a:rPr lang="en-US" b="0" i="0" u="none" strike="noStrike" baseline="0" dirty="0">
                <a:solidFill>
                  <a:srgbClr val="000000"/>
                </a:solidFill>
                <a:latin typeface="Aptos" panose="020B0004020202020204" pitchFamily="34" charset="0"/>
              </a:rPr>
              <a:t>Examples of How to Use Resources and Tools</a:t>
            </a:r>
          </a:p>
          <a:p>
            <a:r>
              <a:rPr lang="en-US" dirty="0">
                <a:solidFill>
                  <a:srgbClr val="000000"/>
                </a:solidFill>
                <a:latin typeface="Aptos" panose="020B0004020202020204" pitchFamily="34" charset="0"/>
              </a:rPr>
              <a:t>What’s Next in Connecticut?</a:t>
            </a:r>
            <a:endParaRPr lang="en-US" b="0" i="0" u="none" strike="noStrike" baseline="0" dirty="0">
              <a:solidFill>
                <a:srgbClr val="000000"/>
              </a:solidFill>
              <a:latin typeface="Aptos" panose="020B0004020202020204" pitchFamily="34" charset="0"/>
            </a:endParaRPr>
          </a:p>
        </p:txBody>
      </p:sp>
      <p:sp>
        <p:nvSpPr>
          <p:cNvPr id="5" name="Content Placeholder 2">
            <a:extLst>
              <a:ext uri="{FF2B5EF4-FFF2-40B4-BE49-F238E27FC236}">
                <a16:creationId xmlns:a16="http://schemas.microsoft.com/office/drawing/2014/main" id="{0FABC0D1-6FD0-9998-94B1-3D6076C42844}"/>
              </a:ext>
            </a:extLst>
          </p:cNvPr>
          <p:cNvSpPr txBox="1">
            <a:spLocks/>
          </p:cNvSpPr>
          <p:nvPr/>
        </p:nvSpPr>
        <p:spPr>
          <a:xfrm>
            <a:off x="6991873" y="2151788"/>
            <a:ext cx="4082527" cy="3308648"/>
          </a:xfrm>
          <a:prstGeom prst="rect">
            <a:avLst/>
          </a:prstGeom>
          <a:solidFill>
            <a:schemeClr val="bg1">
              <a:lumMod val="95000"/>
            </a:schemeClr>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Aptos" panose="020B0004020202020204" pitchFamily="34" charset="0"/>
              </a:rPr>
              <a:t>New Concepts</a:t>
            </a:r>
          </a:p>
          <a:p>
            <a:r>
              <a:rPr lang="en-US" dirty="0">
                <a:solidFill>
                  <a:srgbClr val="000000"/>
                </a:solidFill>
                <a:latin typeface="Aptos" panose="020B0004020202020204" pitchFamily="34" charset="0"/>
              </a:rPr>
              <a:t>Hazard Mitigation Plans</a:t>
            </a:r>
          </a:p>
          <a:p>
            <a:r>
              <a:rPr lang="en-US" dirty="0">
                <a:solidFill>
                  <a:srgbClr val="000000"/>
                </a:solidFill>
                <a:latin typeface="Aptos" panose="020B0004020202020204" pitchFamily="34" charset="0"/>
              </a:rPr>
              <a:t>Plans of Conservation and Development</a:t>
            </a:r>
          </a:p>
          <a:p>
            <a:r>
              <a:rPr lang="en-US" dirty="0">
                <a:solidFill>
                  <a:srgbClr val="000000"/>
                </a:solidFill>
                <a:latin typeface="Aptos" panose="020B0004020202020204" pitchFamily="34" charset="0"/>
              </a:rPr>
              <a:t>Early Implementation Examples (POCDs)</a:t>
            </a:r>
          </a:p>
          <a:p>
            <a:r>
              <a:rPr lang="en-US" dirty="0">
                <a:solidFill>
                  <a:srgbClr val="000000"/>
                </a:solidFill>
                <a:latin typeface="Aptos" panose="020B0004020202020204" pitchFamily="34" charset="0"/>
              </a:rPr>
              <a:t>What’s Next for Small Towns?</a:t>
            </a:r>
          </a:p>
        </p:txBody>
      </p:sp>
      <p:sp>
        <p:nvSpPr>
          <p:cNvPr id="7" name="TextBox 6">
            <a:extLst>
              <a:ext uri="{FF2B5EF4-FFF2-40B4-BE49-F238E27FC236}">
                <a16:creationId xmlns:a16="http://schemas.microsoft.com/office/drawing/2014/main" id="{61F05724-1697-F81B-7D0F-496FC6B8628E}"/>
              </a:ext>
            </a:extLst>
          </p:cNvPr>
          <p:cNvSpPr txBox="1"/>
          <p:nvPr/>
        </p:nvSpPr>
        <p:spPr>
          <a:xfrm>
            <a:off x="1117600" y="1910209"/>
            <a:ext cx="325120" cy="861774"/>
          </a:xfrm>
          <a:prstGeom prst="rect">
            <a:avLst/>
          </a:prstGeom>
          <a:noFill/>
        </p:spPr>
        <p:txBody>
          <a:bodyPr wrap="square" rtlCol="0">
            <a:spAutoFit/>
          </a:bodyPr>
          <a:lstStyle/>
          <a:p>
            <a:r>
              <a:rPr lang="en-US" sz="5000" dirty="0">
                <a:latin typeface="Aptos" panose="020B0004020202020204" pitchFamily="34" charset="0"/>
              </a:rPr>
              <a:t>1</a:t>
            </a:r>
          </a:p>
        </p:txBody>
      </p:sp>
      <p:sp>
        <p:nvSpPr>
          <p:cNvPr id="8" name="TextBox 7">
            <a:extLst>
              <a:ext uri="{FF2B5EF4-FFF2-40B4-BE49-F238E27FC236}">
                <a16:creationId xmlns:a16="http://schemas.microsoft.com/office/drawing/2014/main" id="{FC32BBF6-D32B-CBDF-151A-B3C8F4AC4470}"/>
              </a:ext>
            </a:extLst>
          </p:cNvPr>
          <p:cNvSpPr txBox="1"/>
          <p:nvPr/>
        </p:nvSpPr>
        <p:spPr>
          <a:xfrm>
            <a:off x="6374504" y="1889889"/>
            <a:ext cx="473336" cy="861774"/>
          </a:xfrm>
          <a:prstGeom prst="rect">
            <a:avLst/>
          </a:prstGeom>
          <a:noFill/>
        </p:spPr>
        <p:txBody>
          <a:bodyPr wrap="square" rtlCol="0">
            <a:spAutoFit/>
          </a:bodyPr>
          <a:lstStyle/>
          <a:p>
            <a:r>
              <a:rPr lang="en-US" sz="5000" dirty="0">
                <a:latin typeface="Aptos" panose="020B0004020202020204" pitchFamily="34" charset="0"/>
              </a:rPr>
              <a:t>2</a:t>
            </a:r>
          </a:p>
        </p:txBody>
      </p:sp>
    </p:spTree>
    <p:extLst>
      <p:ext uri="{BB962C8B-B14F-4D97-AF65-F5344CB8AC3E}">
        <p14:creationId xmlns:p14="http://schemas.microsoft.com/office/powerpoint/2010/main" val="73339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42AF-6326-A6F9-F210-2FE1EED1B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70ABF-4BEB-7F5B-EE59-1EC24E3AF706}"/>
              </a:ext>
            </a:extLst>
          </p:cNvPr>
          <p:cNvSpPr>
            <a:spLocks noGrp="1"/>
          </p:cNvSpPr>
          <p:nvPr>
            <p:ph type="title"/>
          </p:nvPr>
        </p:nvSpPr>
        <p:spPr/>
        <p:txBody>
          <a:bodyPr/>
          <a:lstStyle/>
          <a:p>
            <a:r>
              <a:rPr lang="en-US" dirty="0">
                <a:latin typeface="Aptos" panose="020B0004020202020204" pitchFamily="34" charset="0"/>
              </a:rPr>
              <a:t>What’s Next in Connecticut?</a:t>
            </a:r>
          </a:p>
        </p:txBody>
      </p:sp>
      <p:sp>
        <p:nvSpPr>
          <p:cNvPr id="4" name="Content Placeholder 3">
            <a:extLst>
              <a:ext uri="{FF2B5EF4-FFF2-40B4-BE49-F238E27FC236}">
                <a16:creationId xmlns:a16="http://schemas.microsoft.com/office/drawing/2014/main" id="{2FA2A994-54F5-C0F6-7220-5BB6BF7D864B}"/>
              </a:ext>
            </a:extLst>
          </p:cNvPr>
          <p:cNvSpPr>
            <a:spLocks noGrp="1"/>
          </p:cNvSpPr>
          <p:nvPr>
            <p:ph sz="half" idx="1"/>
          </p:nvPr>
        </p:nvSpPr>
        <p:spPr>
          <a:xfrm>
            <a:off x="838200" y="1825625"/>
            <a:ext cx="4373880" cy="4351338"/>
          </a:xfrm>
        </p:spPr>
        <p:txBody>
          <a:bodyPr>
            <a:normAutofit/>
          </a:bodyPr>
          <a:lstStyle/>
          <a:p>
            <a:r>
              <a:rPr lang="en-US" dirty="0">
                <a:latin typeface="Aptos" panose="020B0004020202020204" pitchFamily="34" charset="0"/>
              </a:rPr>
              <a:t>Studies and concept designs have been advanced in many municipalities</a:t>
            </a:r>
          </a:p>
          <a:p>
            <a:r>
              <a:rPr lang="en-US" dirty="0">
                <a:latin typeface="Aptos" panose="020B0004020202020204" pitchFamily="34" charset="0"/>
              </a:rPr>
              <a:t>Small towns such as Jewett City, Stonington, East Haddam, and Portland are now positioned for State and FEMA $$</a:t>
            </a:r>
          </a:p>
          <a:p>
            <a:endParaRPr lang="en-US" dirty="0"/>
          </a:p>
          <a:p>
            <a:endParaRPr lang="en-US" dirty="0"/>
          </a:p>
          <a:p>
            <a:endParaRPr lang="en-US" dirty="0"/>
          </a:p>
        </p:txBody>
      </p:sp>
      <p:pic>
        <p:nvPicPr>
          <p:cNvPr id="3" name="Picture 2" descr="A map of the state of connecticut&#10;&#10;Description automatically generated">
            <a:extLst>
              <a:ext uri="{FF2B5EF4-FFF2-40B4-BE49-F238E27FC236}">
                <a16:creationId xmlns:a16="http://schemas.microsoft.com/office/drawing/2014/main" id="{38FB60D9-C080-3A9D-53A6-865F3A3E8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579" y="1290892"/>
            <a:ext cx="6512485" cy="5032375"/>
          </a:xfrm>
          <a:prstGeom prst="rect">
            <a:avLst/>
          </a:prstGeom>
        </p:spPr>
      </p:pic>
    </p:spTree>
    <p:extLst>
      <p:ext uri="{BB962C8B-B14F-4D97-AF65-F5344CB8AC3E}">
        <p14:creationId xmlns:p14="http://schemas.microsoft.com/office/powerpoint/2010/main" val="1806454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481C-F2B0-354D-A875-C4D6BF783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F30EC-E492-4B98-FB69-0631C7DCFAA3}"/>
              </a:ext>
            </a:extLst>
          </p:cNvPr>
          <p:cNvSpPr>
            <a:spLocks noGrp="1"/>
          </p:cNvSpPr>
          <p:nvPr>
            <p:ph type="title"/>
          </p:nvPr>
        </p:nvSpPr>
        <p:spPr/>
        <p:txBody>
          <a:bodyPr/>
          <a:lstStyle/>
          <a:p>
            <a:r>
              <a:rPr lang="en-US" dirty="0">
                <a:latin typeface="Aptos" panose="020B0004020202020204" pitchFamily="34" charset="0"/>
              </a:rPr>
              <a:t>What’s Next in Connecticut?</a:t>
            </a:r>
          </a:p>
        </p:txBody>
      </p:sp>
      <p:sp>
        <p:nvSpPr>
          <p:cNvPr id="4" name="Content Placeholder 3">
            <a:extLst>
              <a:ext uri="{FF2B5EF4-FFF2-40B4-BE49-F238E27FC236}">
                <a16:creationId xmlns:a16="http://schemas.microsoft.com/office/drawing/2014/main" id="{71B5203D-6790-58E8-AE18-C644D2B7715B}"/>
              </a:ext>
            </a:extLst>
          </p:cNvPr>
          <p:cNvSpPr>
            <a:spLocks noGrp="1"/>
          </p:cNvSpPr>
          <p:nvPr>
            <p:ph sz="half" idx="1"/>
          </p:nvPr>
        </p:nvSpPr>
        <p:spPr>
          <a:xfrm>
            <a:off x="838199" y="1825625"/>
            <a:ext cx="4314825" cy="4351338"/>
          </a:xfrm>
        </p:spPr>
        <p:txBody>
          <a:bodyPr>
            <a:normAutofit/>
          </a:bodyPr>
          <a:lstStyle/>
          <a:p>
            <a:r>
              <a:rPr lang="en-US" i="1" dirty="0">
                <a:latin typeface="Aptos" panose="020B0004020202020204" pitchFamily="34" charset="0"/>
              </a:rPr>
              <a:t>Resilient Connecticut 3</a:t>
            </a:r>
            <a:r>
              <a:rPr lang="en-US" dirty="0">
                <a:latin typeface="Aptos" panose="020B0004020202020204" pitchFamily="34" charset="0"/>
              </a:rPr>
              <a:t>.0 is coming to NHCOG and NECCOG!</a:t>
            </a:r>
          </a:p>
          <a:p>
            <a:r>
              <a:rPr lang="en-US" dirty="0">
                <a:latin typeface="Aptos" panose="020B0004020202020204" pitchFamily="34" charset="0"/>
              </a:rPr>
              <a:t>Watch for invitations from CIRCA to meet in 2026</a:t>
            </a:r>
          </a:p>
          <a:p>
            <a:endParaRPr lang="en-US" dirty="0"/>
          </a:p>
          <a:p>
            <a:endParaRPr lang="en-US" dirty="0"/>
          </a:p>
          <a:p>
            <a:endParaRPr lang="en-US" dirty="0"/>
          </a:p>
        </p:txBody>
      </p:sp>
      <p:pic>
        <p:nvPicPr>
          <p:cNvPr id="5" name="Picture 4" descr="A map of connecticut with several states&#10;&#10;Description automatically generated">
            <a:extLst>
              <a:ext uri="{FF2B5EF4-FFF2-40B4-BE49-F238E27FC236}">
                <a16:creationId xmlns:a16="http://schemas.microsoft.com/office/drawing/2014/main" id="{093EE6F8-DEF9-30DF-7F3C-0238F3C15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84" y="1323813"/>
            <a:ext cx="6138791" cy="4743611"/>
          </a:xfrm>
          <a:prstGeom prst="rect">
            <a:avLst/>
          </a:prstGeom>
        </p:spPr>
      </p:pic>
      <p:sp>
        <p:nvSpPr>
          <p:cNvPr id="3" name="Oval 2">
            <a:extLst>
              <a:ext uri="{FF2B5EF4-FFF2-40B4-BE49-F238E27FC236}">
                <a16:creationId xmlns:a16="http://schemas.microsoft.com/office/drawing/2014/main" id="{ACB978CA-C480-794B-F3DD-A3C52D04FC52}"/>
              </a:ext>
            </a:extLst>
          </p:cNvPr>
          <p:cNvSpPr/>
          <p:nvPr/>
        </p:nvSpPr>
        <p:spPr>
          <a:xfrm>
            <a:off x="6029325" y="1546857"/>
            <a:ext cx="1971675" cy="2205037"/>
          </a:xfrm>
          <a:prstGeom prst="ellipse">
            <a:avLst/>
          </a:prstGeom>
          <a:noFill/>
          <a:ln w="38100">
            <a:solidFill>
              <a:srgbClr val="E56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F5C4B4-350D-432D-2133-C2C220F6D3ED}"/>
              </a:ext>
            </a:extLst>
          </p:cNvPr>
          <p:cNvSpPr/>
          <p:nvPr/>
        </p:nvSpPr>
        <p:spPr>
          <a:xfrm rot="20285860">
            <a:off x="9607694" y="1618773"/>
            <a:ext cx="1453988" cy="2205037"/>
          </a:xfrm>
          <a:prstGeom prst="ellipse">
            <a:avLst/>
          </a:prstGeom>
          <a:noFill/>
          <a:ln w="38100">
            <a:solidFill>
              <a:srgbClr val="E56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996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FE0DA-2585-C1F1-8B93-3E764C408A77}"/>
              </a:ext>
            </a:extLst>
          </p:cNvPr>
          <p:cNvSpPr/>
          <p:nvPr/>
        </p:nvSpPr>
        <p:spPr>
          <a:xfrm>
            <a:off x="1568824" y="1889889"/>
            <a:ext cx="1380565" cy="3788422"/>
          </a:xfrm>
          <a:prstGeom prst="rect">
            <a:avLst/>
          </a:prstGeom>
          <a:solidFill>
            <a:srgbClr val="72C0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2D9A5-94F4-C59E-6459-3C3D53EE7499}"/>
              </a:ext>
            </a:extLst>
          </p:cNvPr>
          <p:cNvSpPr>
            <a:spLocks noGrp="1"/>
          </p:cNvSpPr>
          <p:nvPr>
            <p:ph type="title"/>
          </p:nvPr>
        </p:nvSpPr>
        <p:spPr/>
        <p:txBody>
          <a:bodyPr/>
          <a:lstStyle/>
          <a:p>
            <a:r>
              <a:rPr lang="en-US" dirty="0">
                <a:latin typeface="Aptos" panose="020B0004020202020204" pitchFamily="34" charset="0"/>
              </a:rPr>
              <a:t>Agenda Item #2. Public Act 25-33</a:t>
            </a:r>
          </a:p>
        </p:txBody>
      </p:sp>
      <p:sp>
        <p:nvSpPr>
          <p:cNvPr id="3" name="Content Placeholder 2">
            <a:extLst>
              <a:ext uri="{FF2B5EF4-FFF2-40B4-BE49-F238E27FC236}">
                <a16:creationId xmlns:a16="http://schemas.microsoft.com/office/drawing/2014/main" id="{295E2298-1A25-E7E2-9E0F-580595C3662D}"/>
              </a:ext>
            </a:extLst>
          </p:cNvPr>
          <p:cNvSpPr>
            <a:spLocks noGrp="1"/>
          </p:cNvSpPr>
          <p:nvPr>
            <p:ph idx="1"/>
          </p:nvPr>
        </p:nvSpPr>
        <p:spPr>
          <a:xfrm>
            <a:off x="2088777" y="2151788"/>
            <a:ext cx="8238566" cy="3308648"/>
          </a:xfrm>
          <a:solidFill>
            <a:schemeClr val="bg1">
              <a:lumMod val="95000"/>
            </a:schemeClr>
          </a:solidFill>
        </p:spPr>
        <p:txBody>
          <a:bodyPr anchor="ctr">
            <a:normAutofit/>
          </a:bodyPr>
          <a:lstStyle/>
          <a:p>
            <a:r>
              <a:rPr lang="en-US" dirty="0">
                <a:solidFill>
                  <a:srgbClr val="000000"/>
                </a:solidFill>
                <a:latin typeface="Aptos" panose="020B0004020202020204" pitchFamily="34" charset="0"/>
              </a:rPr>
              <a:t>New Concepts</a:t>
            </a:r>
          </a:p>
          <a:p>
            <a:r>
              <a:rPr lang="en-US" dirty="0">
                <a:solidFill>
                  <a:srgbClr val="000000"/>
                </a:solidFill>
                <a:latin typeface="Aptos" panose="020B0004020202020204" pitchFamily="34" charset="0"/>
              </a:rPr>
              <a:t>Hazard Mitigation Plans</a:t>
            </a:r>
            <a:endParaRPr lang="en-US" b="0" i="0" u="none" strike="noStrike" baseline="0" dirty="0">
              <a:solidFill>
                <a:srgbClr val="000000"/>
              </a:solidFill>
              <a:latin typeface="Aptos" panose="020B0004020202020204" pitchFamily="34" charset="0"/>
            </a:endParaRPr>
          </a:p>
          <a:p>
            <a:r>
              <a:rPr lang="en-US" b="0" i="0" u="none" strike="noStrike" baseline="0" dirty="0">
                <a:solidFill>
                  <a:srgbClr val="000000"/>
                </a:solidFill>
                <a:latin typeface="Aptos" panose="020B0004020202020204" pitchFamily="34" charset="0"/>
              </a:rPr>
              <a:t>Plans of Conservation and Development</a:t>
            </a:r>
          </a:p>
          <a:p>
            <a:r>
              <a:rPr lang="en-US" dirty="0">
                <a:solidFill>
                  <a:srgbClr val="000000"/>
                </a:solidFill>
                <a:latin typeface="Aptos" panose="020B0004020202020204" pitchFamily="34" charset="0"/>
              </a:rPr>
              <a:t>Early Implementation Examples (POCDs)</a:t>
            </a:r>
          </a:p>
          <a:p>
            <a:r>
              <a:rPr lang="en-US" b="0" i="0" u="none" strike="noStrike" baseline="0" dirty="0">
                <a:solidFill>
                  <a:srgbClr val="000000"/>
                </a:solidFill>
                <a:latin typeface="Aptos" panose="020B0004020202020204" pitchFamily="34" charset="0"/>
              </a:rPr>
              <a:t>What</a:t>
            </a:r>
            <a:r>
              <a:rPr lang="en-US" dirty="0">
                <a:solidFill>
                  <a:srgbClr val="000000"/>
                </a:solidFill>
                <a:latin typeface="Aptos" panose="020B0004020202020204" pitchFamily="34" charset="0"/>
              </a:rPr>
              <a:t>’s Next for Small Towns?</a:t>
            </a:r>
            <a:endParaRPr lang="en-US" b="0" i="0" u="none" strike="noStrike" baseline="0" dirty="0">
              <a:solidFill>
                <a:srgbClr val="000000"/>
              </a:solidFill>
              <a:latin typeface="Aptos" panose="020B0004020202020204" pitchFamily="34" charset="0"/>
            </a:endParaRPr>
          </a:p>
        </p:txBody>
      </p:sp>
    </p:spTree>
    <p:extLst>
      <p:ext uri="{BB962C8B-B14F-4D97-AF65-F5344CB8AC3E}">
        <p14:creationId xmlns:p14="http://schemas.microsoft.com/office/powerpoint/2010/main" val="311858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72B8-8D7F-14AF-4B08-AF9EDA7C087E}"/>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0AC97E5B-D81C-B7BA-4C93-51D6293731C5}"/>
              </a:ext>
            </a:extLst>
          </p:cNvPr>
          <p:cNvSpPr>
            <a:spLocks noGrp="1"/>
          </p:cNvSpPr>
          <p:nvPr>
            <p:ph sz="half" idx="1"/>
          </p:nvPr>
        </p:nvSpPr>
        <p:spPr>
          <a:xfrm>
            <a:off x="838200" y="1825625"/>
            <a:ext cx="4343400" cy="4351338"/>
          </a:xfrm>
        </p:spPr>
        <p:txBody>
          <a:bodyPr>
            <a:normAutofit/>
          </a:bodyPr>
          <a:lstStyle/>
          <a:p>
            <a:r>
              <a:rPr lang="en-US" sz="3000" dirty="0">
                <a:latin typeface="Aptos" panose="020B0004020202020204" pitchFamily="34" charset="0"/>
              </a:rPr>
              <a:t>Resiliency Improvement Districts</a:t>
            </a:r>
          </a:p>
          <a:p>
            <a:pPr>
              <a:lnSpc>
                <a:spcPct val="100000"/>
              </a:lnSpc>
            </a:pPr>
            <a:r>
              <a:rPr lang="en-US" sz="3000" dirty="0">
                <a:latin typeface="Aptos" panose="020B0004020202020204" pitchFamily="34" charset="0"/>
              </a:rPr>
              <a:t>District Master Plan</a:t>
            </a:r>
          </a:p>
          <a:p>
            <a:r>
              <a:rPr lang="en-US" sz="3000" dirty="0">
                <a:latin typeface="Aptos" panose="020B0004020202020204" pitchFamily="34" charset="0"/>
              </a:rPr>
              <a:t>Transfer of Development Rights</a:t>
            </a:r>
          </a:p>
          <a:p>
            <a:r>
              <a:rPr lang="en-US" sz="3000" dirty="0">
                <a:latin typeface="Aptos" panose="020B0004020202020204" pitchFamily="34" charset="0"/>
              </a:rPr>
              <a:t>Sending Areas</a:t>
            </a:r>
          </a:p>
          <a:p>
            <a:r>
              <a:rPr lang="en-US" sz="3000" dirty="0">
                <a:latin typeface="Aptos" panose="020B0004020202020204" pitchFamily="34" charset="0"/>
              </a:rPr>
              <a:t>Receiving Areas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8AC91E3D-CA56-81A3-703A-B180DE1E3210}"/>
              </a:ext>
            </a:extLst>
          </p:cNvPr>
          <p:cNvSpPr>
            <a:spLocks noGrp="1"/>
          </p:cNvSpPr>
          <p:nvPr>
            <p:ph sz="half" idx="2"/>
          </p:nvPr>
        </p:nvSpPr>
        <p:spPr>
          <a:xfrm>
            <a:off x="5181600" y="1825625"/>
            <a:ext cx="6390640" cy="4351338"/>
          </a:xfrm>
        </p:spPr>
        <p:txBody>
          <a:bodyPr>
            <a:normAutofit/>
          </a:bodyPr>
          <a:lstStyle/>
          <a:p>
            <a:r>
              <a:rPr lang="en-US" dirty="0">
                <a:latin typeface="Aptos" panose="020B0004020202020204" pitchFamily="34" charset="0"/>
              </a:rPr>
              <a:t>"Resiliency improvement district" means an area wholly within the corporate limits of one or more municipalities that has been established and designated as such pursuant to section 22 of this act and that is to be developed in accordance with a district master plan.</a:t>
            </a:r>
          </a:p>
        </p:txBody>
      </p:sp>
      <p:pic>
        <p:nvPicPr>
          <p:cNvPr id="3" name="Picture 2">
            <a:extLst>
              <a:ext uri="{FF2B5EF4-FFF2-40B4-BE49-F238E27FC236}">
                <a16:creationId xmlns:a16="http://schemas.microsoft.com/office/drawing/2014/main" id="{C6D739A4-8333-762E-4FFD-79E7E43B7148}"/>
              </a:ext>
            </a:extLst>
          </p:cNvPr>
          <p:cNvPicPr>
            <a:picLocks noChangeAspect="1"/>
          </p:cNvPicPr>
          <p:nvPr/>
        </p:nvPicPr>
        <p:blipFill>
          <a:blip r:embed="rId3"/>
          <a:srcRect t="564"/>
          <a:stretch>
            <a:fillRect/>
          </a:stretch>
        </p:blipFill>
        <p:spPr>
          <a:xfrm>
            <a:off x="5176530" y="1690688"/>
            <a:ext cx="6400781" cy="3898370"/>
          </a:xfrm>
          <a:prstGeom prst="rect">
            <a:avLst/>
          </a:prstGeom>
          <a:ln>
            <a:solidFill>
              <a:schemeClr val="tx1"/>
            </a:solidFill>
          </a:ln>
        </p:spPr>
      </p:pic>
    </p:spTree>
    <p:extLst>
      <p:ext uri="{BB962C8B-B14F-4D97-AF65-F5344CB8AC3E}">
        <p14:creationId xmlns:p14="http://schemas.microsoft.com/office/powerpoint/2010/main" val="60685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85C9-AEA0-A484-6D71-3277D5581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AF71C-361F-A4BC-17C9-C9B51CA49CB5}"/>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41A2DA4F-7160-D73A-6803-10BD91716AA7}"/>
              </a:ext>
            </a:extLst>
          </p:cNvPr>
          <p:cNvSpPr>
            <a:spLocks noGrp="1"/>
          </p:cNvSpPr>
          <p:nvPr>
            <p:ph sz="half" idx="1"/>
          </p:nvPr>
        </p:nvSpPr>
        <p:spPr>
          <a:xfrm>
            <a:off x="838200" y="1825625"/>
            <a:ext cx="4343400" cy="4351338"/>
          </a:xfrm>
        </p:spPr>
        <p:txBody>
          <a:bodyPr>
            <a:normAutofit/>
          </a:bodyPr>
          <a:lstStyle/>
          <a:p>
            <a:r>
              <a:rPr lang="en-US" sz="3000" b="1" dirty="0">
                <a:solidFill>
                  <a:srgbClr val="E56020"/>
                </a:solidFill>
                <a:latin typeface="Aptos" panose="020B0004020202020204" pitchFamily="34" charset="0"/>
              </a:rPr>
              <a:t>Resiliency Improvement Districts</a:t>
            </a:r>
          </a:p>
          <a:p>
            <a:pPr>
              <a:lnSpc>
                <a:spcPct val="100000"/>
              </a:lnSpc>
            </a:pPr>
            <a:r>
              <a:rPr lang="en-US" sz="3000" dirty="0">
                <a:latin typeface="Aptos" panose="020B0004020202020204" pitchFamily="34" charset="0"/>
              </a:rPr>
              <a:t>District Master Plan</a:t>
            </a:r>
          </a:p>
          <a:p>
            <a:r>
              <a:rPr lang="en-US" sz="3000" dirty="0">
                <a:latin typeface="Aptos" panose="020B0004020202020204" pitchFamily="34" charset="0"/>
              </a:rPr>
              <a:t>Transfer of Development Rights</a:t>
            </a:r>
          </a:p>
          <a:p>
            <a:r>
              <a:rPr lang="en-US" sz="3000" dirty="0">
                <a:latin typeface="Aptos" panose="020B0004020202020204" pitchFamily="34" charset="0"/>
              </a:rPr>
              <a:t>Sending Areas</a:t>
            </a:r>
          </a:p>
          <a:p>
            <a:r>
              <a:rPr lang="en-US" sz="3000" dirty="0">
                <a:latin typeface="Aptos" panose="020B0004020202020204" pitchFamily="34" charset="0"/>
              </a:rPr>
              <a:t>Receiving Areas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A412EAF9-68D8-6E40-530A-0FDD8283BF95}"/>
              </a:ext>
            </a:extLst>
          </p:cNvPr>
          <p:cNvSpPr>
            <a:spLocks noGrp="1"/>
          </p:cNvSpPr>
          <p:nvPr>
            <p:ph sz="half" idx="2"/>
          </p:nvPr>
        </p:nvSpPr>
        <p:spPr>
          <a:xfrm>
            <a:off x="5181600" y="1825625"/>
            <a:ext cx="6390640" cy="4351338"/>
          </a:xfrm>
        </p:spPr>
        <p:txBody>
          <a:bodyPr>
            <a:normAutofit/>
          </a:bodyPr>
          <a:lstStyle/>
          <a:p>
            <a:r>
              <a:rPr lang="en-US" b="1" dirty="0">
                <a:latin typeface="Aptos" panose="020B0004020202020204" pitchFamily="34" charset="0"/>
              </a:rPr>
              <a:t>"Resiliency improvement district" </a:t>
            </a:r>
            <a:r>
              <a:rPr lang="en-US" dirty="0">
                <a:latin typeface="Aptos" panose="020B0004020202020204" pitchFamily="34" charset="0"/>
              </a:rPr>
              <a:t>means an area wholly within the corporate limits of one or more municipalities that has been established and designated as such pursuant to section 22 of this act and that is to be developed in accordance with a district master plan.</a:t>
            </a:r>
          </a:p>
        </p:txBody>
      </p:sp>
    </p:spTree>
    <p:extLst>
      <p:ext uri="{BB962C8B-B14F-4D97-AF65-F5344CB8AC3E}">
        <p14:creationId xmlns:p14="http://schemas.microsoft.com/office/powerpoint/2010/main" val="80385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1F2A-E37D-3DF6-BBED-6FA60E36C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64475-A2AE-C5C3-9AA0-9BCA94ED6EF2}"/>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D9A1C992-241E-242C-49E7-D6950E152B77}"/>
              </a:ext>
            </a:extLst>
          </p:cNvPr>
          <p:cNvSpPr>
            <a:spLocks noGrp="1"/>
          </p:cNvSpPr>
          <p:nvPr>
            <p:ph sz="half" idx="1"/>
          </p:nvPr>
        </p:nvSpPr>
        <p:spPr>
          <a:xfrm>
            <a:off x="838200" y="1825625"/>
            <a:ext cx="4373880" cy="4351338"/>
          </a:xfrm>
        </p:spPr>
        <p:txBody>
          <a:bodyPr>
            <a:normAutofit/>
          </a:bodyPr>
          <a:lstStyle/>
          <a:p>
            <a:r>
              <a:rPr lang="en-US" sz="3000" b="1" dirty="0">
                <a:solidFill>
                  <a:srgbClr val="E56020"/>
                </a:solidFill>
                <a:latin typeface="Aptos" panose="020B0004020202020204" pitchFamily="34" charset="0"/>
              </a:rPr>
              <a:t>Resiliency Improvement Districts</a:t>
            </a:r>
          </a:p>
          <a:p>
            <a:pPr>
              <a:lnSpc>
                <a:spcPct val="100000"/>
              </a:lnSpc>
            </a:pPr>
            <a:r>
              <a:rPr lang="en-US" sz="3000" dirty="0">
                <a:latin typeface="Aptos" panose="020B0004020202020204" pitchFamily="34" charset="0"/>
              </a:rPr>
              <a:t>District Master Plan</a:t>
            </a:r>
          </a:p>
          <a:p>
            <a:r>
              <a:rPr lang="en-US" sz="3000" dirty="0">
                <a:latin typeface="Aptos" panose="020B0004020202020204" pitchFamily="34" charset="0"/>
              </a:rPr>
              <a:t>Transfer of Development Rights</a:t>
            </a:r>
          </a:p>
          <a:p>
            <a:r>
              <a:rPr lang="en-US" sz="3000" dirty="0">
                <a:latin typeface="Aptos" panose="020B0004020202020204" pitchFamily="34" charset="0"/>
              </a:rPr>
              <a:t>Sending Areas</a:t>
            </a:r>
          </a:p>
          <a:p>
            <a:r>
              <a:rPr lang="en-US" sz="3000" dirty="0">
                <a:latin typeface="Aptos" panose="020B0004020202020204" pitchFamily="34" charset="0"/>
              </a:rPr>
              <a:t>Receiving Areas</a:t>
            </a:r>
          </a:p>
          <a:p>
            <a:endParaRPr lang="en-US" dirty="0"/>
          </a:p>
          <a:p>
            <a:endParaRPr lang="en-US" dirty="0"/>
          </a:p>
          <a:p>
            <a:endParaRPr lang="en-US" dirty="0"/>
          </a:p>
        </p:txBody>
      </p:sp>
      <p:pic>
        <p:nvPicPr>
          <p:cNvPr id="8" name="Picture 7" descr="A map of a city&#10;&#10;AI-generated content may be incorrect.">
            <a:extLst>
              <a:ext uri="{FF2B5EF4-FFF2-40B4-BE49-F238E27FC236}">
                <a16:creationId xmlns:a16="http://schemas.microsoft.com/office/drawing/2014/main" id="{FEF41BFE-E131-F1AC-48A8-4D43DBDD11A8}"/>
              </a:ext>
            </a:extLst>
          </p:cNvPr>
          <p:cNvPicPr>
            <a:picLocks noChangeAspect="1"/>
          </p:cNvPicPr>
          <p:nvPr/>
        </p:nvPicPr>
        <p:blipFill>
          <a:blip r:embed="rId3">
            <a:extLst>
              <a:ext uri="{28A0092B-C50C-407E-A947-70E740481C1C}">
                <a14:useLocalDpi xmlns:a14="http://schemas.microsoft.com/office/drawing/2010/main" val="0"/>
              </a:ext>
            </a:extLst>
          </a:blip>
          <a:srcRect l="8780" t="5324" r="9739" b="12148"/>
          <a:stretch>
            <a:fillRect/>
          </a:stretch>
        </p:blipFill>
        <p:spPr>
          <a:xfrm>
            <a:off x="7061200" y="365125"/>
            <a:ext cx="4612640" cy="6045951"/>
          </a:xfrm>
          <a:prstGeom prst="rect">
            <a:avLst/>
          </a:prstGeom>
        </p:spPr>
      </p:pic>
      <p:sp>
        <p:nvSpPr>
          <p:cNvPr id="3" name="TextBox 2">
            <a:extLst>
              <a:ext uri="{FF2B5EF4-FFF2-40B4-BE49-F238E27FC236}">
                <a16:creationId xmlns:a16="http://schemas.microsoft.com/office/drawing/2014/main" id="{581C7D09-B98D-86B7-C7A1-55E2E58B9955}"/>
              </a:ext>
            </a:extLst>
          </p:cNvPr>
          <p:cNvSpPr txBox="1"/>
          <p:nvPr/>
        </p:nvSpPr>
        <p:spPr>
          <a:xfrm>
            <a:off x="4470400" y="4500880"/>
            <a:ext cx="3332480" cy="1477328"/>
          </a:xfrm>
          <a:prstGeom prst="rect">
            <a:avLst/>
          </a:prstGeom>
          <a:solidFill>
            <a:srgbClr val="72C0EB"/>
          </a:solidFill>
        </p:spPr>
        <p:txBody>
          <a:bodyPr wrap="square" rtlCol="0">
            <a:spAutoFit/>
          </a:bodyPr>
          <a:lstStyle/>
          <a:p>
            <a:r>
              <a:rPr lang="en-US" i="1" dirty="0">
                <a:latin typeface="Aptos" panose="020B0004020202020204" pitchFamily="34" charset="0"/>
              </a:rPr>
              <a:t>The Fairfield POCD defines resilient hubs and resilient corridors; these are potential components of resiliency improvement districts</a:t>
            </a:r>
          </a:p>
        </p:txBody>
      </p:sp>
    </p:spTree>
    <p:extLst>
      <p:ext uri="{BB962C8B-B14F-4D97-AF65-F5344CB8AC3E}">
        <p14:creationId xmlns:p14="http://schemas.microsoft.com/office/powerpoint/2010/main" val="2065600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699A-EDC3-148E-E824-A5C037200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03A96-5C50-8F60-61A9-24E183572A87}"/>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C3A004E4-EA45-1928-3402-4C06B4611272}"/>
              </a:ext>
            </a:extLst>
          </p:cNvPr>
          <p:cNvSpPr>
            <a:spLocks noGrp="1"/>
          </p:cNvSpPr>
          <p:nvPr>
            <p:ph sz="half" idx="1"/>
          </p:nvPr>
        </p:nvSpPr>
        <p:spPr>
          <a:xfrm>
            <a:off x="838200" y="1825625"/>
            <a:ext cx="4333240" cy="4351338"/>
          </a:xfrm>
        </p:spPr>
        <p:txBody>
          <a:bodyPr>
            <a:normAutofit fontScale="70000" lnSpcReduction="20000"/>
          </a:bodyPr>
          <a:lstStyle/>
          <a:p>
            <a:pPr>
              <a:lnSpc>
                <a:spcPct val="120000"/>
              </a:lnSpc>
            </a:pPr>
            <a:r>
              <a:rPr lang="en-US" sz="4300" dirty="0">
                <a:latin typeface="Aptos" panose="020B0004020202020204" pitchFamily="34" charset="0"/>
              </a:rPr>
              <a:t>Resiliency Improvement Districts</a:t>
            </a:r>
          </a:p>
          <a:p>
            <a:pPr>
              <a:lnSpc>
                <a:spcPct val="120000"/>
              </a:lnSpc>
            </a:pPr>
            <a:r>
              <a:rPr lang="en-US" sz="4300" b="1" dirty="0">
                <a:solidFill>
                  <a:srgbClr val="E56020"/>
                </a:solidFill>
                <a:latin typeface="Aptos" panose="020B0004020202020204" pitchFamily="34" charset="0"/>
              </a:rPr>
              <a:t>District Master Plan</a:t>
            </a:r>
          </a:p>
          <a:p>
            <a:pPr>
              <a:lnSpc>
                <a:spcPct val="120000"/>
              </a:lnSpc>
            </a:pPr>
            <a:r>
              <a:rPr lang="en-US" sz="4300" dirty="0">
                <a:latin typeface="Aptos" panose="020B0004020202020204" pitchFamily="34" charset="0"/>
              </a:rPr>
              <a:t>Transfer of Development Rights</a:t>
            </a:r>
          </a:p>
          <a:p>
            <a:pPr>
              <a:lnSpc>
                <a:spcPct val="120000"/>
              </a:lnSpc>
            </a:pPr>
            <a:r>
              <a:rPr lang="en-US" sz="4300" dirty="0">
                <a:latin typeface="Aptos" panose="020B0004020202020204" pitchFamily="34" charset="0"/>
              </a:rPr>
              <a:t>Sending Areas</a:t>
            </a:r>
          </a:p>
          <a:p>
            <a:pPr>
              <a:lnSpc>
                <a:spcPct val="120000"/>
              </a:lnSpc>
            </a:pPr>
            <a:r>
              <a:rPr lang="en-US" sz="4300" dirty="0">
                <a:latin typeface="Aptos" panose="020B0004020202020204" pitchFamily="34" charset="0"/>
              </a:rPr>
              <a:t>Receiving Areas</a:t>
            </a:r>
          </a:p>
          <a:p>
            <a:endParaRPr lang="en-US" dirty="0"/>
          </a:p>
        </p:txBody>
      </p:sp>
      <p:sp>
        <p:nvSpPr>
          <p:cNvPr id="5" name="Content Placeholder 4">
            <a:extLst>
              <a:ext uri="{FF2B5EF4-FFF2-40B4-BE49-F238E27FC236}">
                <a16:creationId xmlns:a16="http://schemas.microsoft.com/office/drawing/2014/main" id="{F137CCF3-E03E-DF71-50D1-C1AA8395E3CC}"/>
              </a:ext>
            </a:extLst>
          </p:cNvPr>
          <p:cNvSpPr>
            <a:spLocks noGrp="1"/>
          </p:cNvSpPr>
          <p:nvPr>
            <p:ph sz="half" idx="2"/>
          </p:nvPr>
        </p:nvSpPr>
        <p:spPr>
          <a:xfrm>
            <a:off x="5171440" y="1825625"/>
            <a:ext cx="6400800" cy="4351338"/>
          </a:xfrm>
        </p:spPr>
        <p:txBody>
          <a:bodyPr>
            <a:noAutofit/>
          </a:bodyPr>
          <a:lstStyle/>
          <a:p>
            <a:r>
              <a:rPr lang="en-US" sz="2200" b="1" dirty="0">
                <a:latin typeface="Aptos" panose="020B0004020202020204" pitchFamily="34" charset="0"/>
              </a:rPr>
              <a:t>"District master plan" </a:t>
            </a:r>
            <a:r>
              <a:rPr lang="en-US" sz="2200" dirty="0">
                <a:latin typeface="Aptos" panose="020B0004020202020204" pitchFamily="34" charset="0"/>
              </a:rPr>
              <a:t>means a statement of means and objectives prepared by the municipality… relating to a resiliency improvement district that is designed to (A) </a:t>
            </a:r>
            <a:r>
              <a:rPr lang="en-US" sz="2200" b="1" dirty="0">
                <a:latin typeface="Aptos" panose="020B0004020202020204" pitchFamily="34" charset="0"/>
              </a:rPr>
              <a:t>reduce the risk of, or exposure to, extreme events, </a:t>
            </a:r>
            <a:r>
              <a:rPr lang="en-US" sz="2200" dirty="0">
                <a:latin typeface="Aptos" panose="020B0004020202020204" pitchFamily="34" charset="0"/>
              </a:rPr>
              <a:t>hazards and the effects of climate change, (B) support </a:t>
            </a:r>
            <a:r>
              <a:rPr lang="en-US" sz="2200" b="1" dirty="0">
                <a:latin typeface="Aptos" panose="020B0004020202020204" pitchFamily="34" charset="0"/>
              </a:rPr>
              <a:t>economic development, </a:t>
            </a:r>
            <a:r>
              <a:rPr lang="en-US" sz="2200" dirty="0">
                <a:latin typeface="Aptos" panose="020B0004020202020204" pitchFamily="34" charset="0"/>
              </a:rPr>
              <a:t>(C) provide </a:t>
            </a:r>
            <a:r>
              <a:rPr lang="en-US" sz="2200" b="1" dirty="0">
                <a:latin typeface="Aptos" panose="020B0004020202020204" pitchFamily="34" charset="0"/>
              </a:rPr>
              <a:t>housing</a:t>
            </a:r>
            <a:r>
              <a:rPr lang="en-US" sz="2200" dirty="0">
                <a:latin typeface="Aptos" panose="020B0004020202020204" pitchFamily="34" charset="0"/>
              </a:rPr>
              <a:t> opportunities in existing residential areas, (D) improve or broaden the tax base, and (E) construct or improve the physical </a:t>
            </a:r>
            <a:r>
              <a:rPr lang="en-US" sz="2200" b="1" dirty="0">
                <a:latin typeface="Aptos" panose="020B0004020202020204" pitchFamily="34" charset="0"/>
              </a:rPr>
              <a:t>facilities and structures </a:t>
            </a:r>
            <a:r>
              <a:rPr lang="en-US" sz="2200" dirty="0">
                <a:latin typeface="Aptos" panose="020B0004020202020204" pitchFamily="34" charset="0"/>
              </a:rPr>
              <a:t>necessary for resilience projects, environmental infrastructure or clean energy projects, or any combination thereof...</a:t>
            </a:r>
          </a:p>
        </p:txBody>
      </p:sp>
    </p:spTree>
    <p:extLst>
      <p:ext uri="{BB962C8B-B14F-4D97-AF65-F5344CB8AC3E}">
        <p14:creationId xmlns:p14="http://schemas.microsoft.com/office/powerpoint/2010/main" val="199487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85C87-A8F4-83B1-E602-24AD3C859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F3269-3AF3-2F7F-37DD-422ABFD1F0C6}"/>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35582F39-9AE2-859B-D1CA-1D6C237CD4FF}"/>
              </a:ext>
            </a:extLst>
          </p:cNvPr>
          <p:cNvSpPr>
            <a:spLocks noGrp="1"/>
          </p:cNvSpPr>
          <p:nvPr>
            <p:ph sz="half" idx="1"/>
          </p:nvPr>
        </p:nvSpPr>
        <p:spPr>
          <a:xfrm>
            <a:off x="838200" y="1825625"/>
            <a:ext cx="4343400" cy="4351338"/>
          </a:xfrm>
        </p:spPr>
        <p:txBody>
          <a:bodyPr>
            <a:normAutofit lnSpcReduction="10000"/>
          </a:bodyPr>
          <a:lstStyle/>
          <a:p>
            <a:pPr>
              <a:lnSpc>
                <a:spcPct val="120000"/>
              </a:lnSpc>
            </a:pPr>
            <a:r>
              <a:rPr lang="en-US" sz="3000" dirty="0">
                <a:latin typeface="Aptos" panose="020B0004020202020204" pitchFamily="34" charset="0"/>
              </a:rPr>
              <a:t>Resiliency Improvement Districts</a:t>
            </a:r>
          </a:p>
          <a:p>
            <a:pPr>
              <a:lnSpc>
                <a:spcPct val="120000"/>
              </a:lnSpc>
            </a:pPr>
            <a:r>
              <a:rPr lang="en-US" sz="3000" dirty="0">
                <a:latin typeface="Aptos" panose="020B0004020202020204" pitchFamily="34" charset="0"/>
              </a:rPr>
              <a:t>District Master Plan</a:t>
            </a:r>
          </a:p>
          <a:p>
            <a:pPr>
              <a:lnSpc>
                <a:spcPct val="120000"/>
              </a:lnSpc>
            </a:pPr>
            <a:r>
              <a:rPr lang="en-US" sz="3000" b="1" dirty="0">
                <a:solidFill>
                  <a:srgbClr val="E56020"/>
                </a:solidFill>
                <a:latin typeface="Aptos" panose="020B0004020202020204" pitchFamily="34" charset="0"/>
              </a:rPr>
              <a:t>Transfer of Development Rights</a:t>
            </a:r>
          </a:p>
          <a:p>
            <a:pPr>
              <a:lnSpc>
                <a:spcPct val="120000"/>
              </a:lnSpc>
            </a:pPr>
            <a:r>
              <a:rPr lang="en-US" sz="3000" dirty="0">
                <a:latin typeface="Aptos" panose="020B0004020202020204" pitchFamily="34" charset="0"/>
              </a:rPr>
              <a:t>Sending Areas</a:t>
            </a:r>
          </a:p>
          <a:p>
            <a:pPr>
              <a:lnSpc>
                <a:spcPct val="120000"/>
              </a:lnSpc>
            </a:pPr>
            <a:r>
              <a:rPr lang="en-US" sz="3000" dirty="0">
                <a:latin typeface="Aptos" panose="020B0004020202020204" pitchFamily="34" charset="0"/>
              </a:rPr>
              <a:t>Receiving Areas</a:t>
            </a:r>
          </a:p>
          <a:p>
            <a:endParaRPr lang="en-US" dirty="0"/>
          </a:p>
        </p:txBody>
      </p:sp>
      <p:sp>
        <p:nvSpPr>
          <p:cNvPr id="5" name="Content Placeholder 4">
            <a:extLst>
              <a:ext uri="{FF2B5EF4-FFF2-40B4-BE49-F238E27FC236}">
                <a16:creationId xmlns:a16="http://schemas.microsoft.com/office/drawing/2014/main" id="{4B24CA56-BCEA-6170-312A-7232BE2484A2}"/>
              </a:ext>
            </a:extLst>
          </p:cNvPr>
          <p:cNvSpPr>
            <a:spLocks noGrp="1"/>
          </p:cNvSpPr>
          <p:nvPr>
            <p:ph sz="half" idx="2"/>
          </p:nvPr>
        </p:nvSpPr>
        <p:spPr>
          <a:xfrm>
            <a:off x="5181600" y="1825625"/>
            <a:ext cx="6390640" cy="4351338"/>
          </a:xfrm>
        </p:spPr>
        <p:txBody>
          <a:bodyPr>
            <a:normAutofit lnSpcReduction="10000"/>
          </a:bodyPr>
          <a:lstStyle/>
          <a:p>
            <a:r>
              <a:rPr lang="en-US" dirty="0">
                <a:latin typeface="Aptos" panose="020B0004020202020204" pitchFamily="34" charset="0"/>
              </a:rPr>
              <a:t>Not defined in the Act</a:t>
            </a:r>
          </a:p>
          <a:p>
            <a:r>
              <a:rPr lang="en-US" dirty="0">
                <a:latin typeface="Aptos" panose="020B0004020202020204" pitchFamily="34" charset="0"/>
              </a:rPr>
              <a:t>CIRCA’s fact sheet defines transfer of development rights as “a regulatory technique allowing development rights to a property to be severed, transferred, and relocated to another parcel of land.”</a:t>
            </a:r>
          </a:p>
        </p:txBody>
      </p:sp>
    </p:spTree>
    <p:extLst>
      <p:ext uri="{BB962C8B-B14F-4D97-AF65-F5344CB8AC3E}">
        <p14:creationId xmlns:p14="http://schemas.microsoft.com/office/powerpoint/2010/main" val="3941532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ED27A-DA58-D0F0-D827-E68D285D9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9EAFF-EDEB-4D8E-A4B1-797DE9DAC449}"/>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52D8D20D-1512-A050-027A-5F035EFB2EDB}"/>
              </a:ext>
            </a:extLst>
          </p:cNvPr>
          <p:cNvSpPr>
            <a:spLocks noGrp="1"/>
          </p:cNvSpPr>
          <p:nvPr>
            <p:ph sz="half" idx="1"/>
          </p:nvPr>
        </p:nvSpPr>
        <p:spPr>
          <a:xfrm>
            <a:off x="838200" y="1825625"/>
            <a:ext cx="4323080" cy="4351338"/>
          </a:xfrm>
        </p:spPr>
        <p:txBody>
          <a:bodyPr>
            <a:normAutofit fontScale="92500" lnSpcReduction="20000"/>
          </a:bodyPr>
          <a:lstStyle/>
          <a:p>
            <a:pPr>
              <a:lnSpc>
                <a:spcPct val="120000"/>
              </a:lnSpc>
            </a:pPr>
            <a:r>
              <a:rPr lang="en-US" sz="3500" dirty="0">
                <a:latin typeface="Aptos" panose="020B0004020202020204" pitchFamily="34" charset="0"/>
              </a:rPr>
              <a:t>Resiliency Improvement Districts</a:t>
            </a:r>
          </a:p>
          <a:p>
            <a:pPr>
              <a:lnSpc>
                <a:spcPct val="120000"/>
              </a:lnSpc>
            </a:pPr>
            <a:r>
              <a:rPr lang="en-US" sz="3500" dirty="0">
                <a:latin typeface="Aptos" panose="020B0004020202020204" pitchFamily="34" charset="0"/>
              </a:rPr>
              <a:t>District Master Plan</a:t>
            </a:r>
          </a:p>
          <a:p>
            <a:pPr>
              <a:lnSpc>
                <a:spcPct val="120000"/>
              </a:lnSpc>
            </a:pPr>
            <a:r>
              <a:rPr lang="en-US" sz="3500" dirty="0">
                <a:latin typeface="Aptos" panose="020B0004020202020204" pitchFamily="34" charset="0"/>
              </a:rPr>
              <a:t>Transfer of Development Rights</a:t>
            </a:r>
          </a:p>
          <a:p>
            <a:pPr>
              <a:lnSpc>
                <a:spcPct val="120000"/>
              </a:lnSpc>
            </a:pPr>
            <a:r>
              <a:rPr lang="en-US" sz="3500" b="1" dirty="0">
                <a:solidFill>
                  <a:srgbClr val="E56020"/>
                </a:solidFill>
                <a:latin typeface="Aptos" panose="020B0004020202020204" pitchFamily="34" charset="0"/>
              </a:rPr>
              <a:t>Sending Areas</a:t>
            </a:r>
          </a:p>
          <a:p>
            <a:pPr>
              <a:lnSpc>
                <a:spcPct val="120000"/>
              </a:lnSpc>
            </a:pPr>
            <a:r>
              <a:rPr lang="en-US" sz="3500" b="1" dirty="0">
                <a:solidFill>
                  <a:srgbClr val="E56020"/>
                </a:solidFill>
                <a:latin typeface="Aptos" panose="020B0004020202020204" pitchFamily="34" charset="0"/>
              </a:rPr>
              <a:t>Receiving Areas</a:t>
            </a:r>
          </a:p>
          <a:p>
            <a:endParaRPr lang="en-US" dirty="0"/>
          </a:p>
        </p:txBody>
      </p:sp>
      <p:sp>
        <p:nvSpPr>
          <p:cNvPr id="5" name="Content Placeholder 4">
            <a:extLst>
              <a:ext uri="{FF2B5EF4-FFF2-40B4-BE49-F238E27FC236}">
                <a16:creationId xmlns:a16="http://schemas.microsoft.com/office/drawing/2014/main" id="{04266C4A-39A1-5D0C-45FB-A24F8E46C7C4}"/>
              </a:ext>
            </a:extLst>
          </p:cNvPr>
          <p:cNvSpPr>
            <a:spLocks noGrp="1"/>
          </p:cNvSpPr>
          <p:nvPr>
            <p:ph sz="half" idx="2"/>
          </p:nvPr>
        </p:nvSpPr>
        <p:spPr>
          <a:xfrm>
            <a:off x="5161280" y="1825624"/>
            <a:ext cx="6410960" cy="3488056"/>
          </a:xfrm>
        </p:spPr>
        <p:txBody>
          <a:bodyPr>
            <a:normAutofit fontScale="92500" lnSpcReduction="20000"/>
          </a:bodyPr>
          <a:lstStyle/>
          <a:p>
            <a:r>
              <a:rPr lang="en-US" b="1" dirty="0">
                <a:latin typeface="Aptos" panose="020B0004020202020204" pitchFamily="34" charset="0"/>
              </a:rPr>
              <a:t>"Sending site" </a:t>
            </a:r>
            <a:r>
              <a:rPr lang="en-US" dirty="0">
                <a:latin typeface="Aptos" panose="020B0004020202020204" pitchFamily="34" charset="0"/>
              </a:rPr>
              <a:t>means one or more designated sites or areas of land in which development rights are designated for use in one or more receiving sites.</a:t>
            </a:r>
          </a:p>
          <a:p>
            <a:r>
              <a:rPr lang="en-US" b="1" dirty="0">
                <a:latin typeface="Aptos" panose="020B0004020202020204" pitchFamily="34" charset="0"/>
              </a:rPr>
              <a:t>"Receiving site" </a:t>
            </a:r>
            <a:r>
              <a:rPr lang="en-US" dirty="0">
                <a:latin typeface="Aptos" panose="020B0004020202020204" pitchFamily="34" charset="0"/>
              </a:rPr>
              <a:t>means one or more designated sites or areas of land to which development rights generated from one or more sending sites may be transferred and in which increased development is permitted to occur by reason of such transfer.</a:t>
            </a:r>
          </a:p>
        </p:txBody>
      </p:sp>
    </p:spTree>
    <p:extLst>
      <p:ext uri="{BB962C8B-B14F-4D97-AF65-F5344CB8AC3E}">
        <p14:creationId xmlns:p14="http://schemas.microsoft.com/office/powerpoint/2010/main" val="1725166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5896-AF42-58D5-0E65-2525F2E8B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D5F57-8D5E-7FE4-E65F-51D6CCBE6210}"/>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3001BD35-596D-FAA8-081D-71FB49D5B4E2}"/>
              </a:ext>
            </a:extLst>
          </p:cNvPr>
          <p:cNvSpPr>
            <a:spLocks noGrp="1"/>
          </p:cNvSpPr>
          <p:nvPr>
            <p:ph sz="half" idx="1"/>
          </p:nvPr>
        </p:nvSpPr>
        <p:spPr>
          <a:xfrm>
            <a:off x="838200" y="1825625"/>
            <a:ext cx="4323080" cy="4351338"/>
          </a:xfrm>
        </p:spPr>
        <p:txBody>
          <a:bodyPr>
            <a:normAutofit fontScale="77500" lnSpcReduction="20000"/>
          </a:bodyPr>
          <a:lstStyle/>
          <a:p>
            <a:pPr>
              <a:lnSpc>
                <a:spcPct val="120000"/>
              </a:lnSpc>
            </a:pPr>
            <a:r>
              <a:rPr lang="en-US" sz="3500" dirty="0">
                <a:latin typeface="Aptos" panose="020B0004020202020204" pitchFamily="34" charset="0"/>
              </a:rPr>
              <a:t>Resiliency Improvement Districts</a:t>
            </a:r>
          </a:p>
          <a:p>
            <a:pPr>
              <a:lnSpc>
                <a:spcPct val="120000"/>
              </a:lnSpc>
            </a:pPr>
            <a:r>
              <a:rPr lang="en-US" sz="3500" dirty="0">
                <a:latin typeface="Aptos" panose="020B0004020202020204" pitchFamily="34" charset="0"/>
              </a:rPr>
              <a:t>District Master Plan</a:t>
            </a:r>
          </a:p>
          <a:p>
            <a:pPr>
              <a:lnSpc>
                <a:spcPct val="120000"/>
              </a:lnSpc>
            </a:pPr>
            <a:r>
              <a:rPr lang="en-US" sz="3500" dirty="0">
                <a:latin typeface="Aptos" panose="020B0004020202020204" pitchFamily="34" charset="0"/>
              </a:rPr>
              <a:t>Transfer of Development Rights</a:t>
            </a:r>
          </a:p>
          <a:p>
            <a:pPr>
              <a:lnSpc>
                <a:spcPct val="120000"/>
              </a:lnSpc>
            </a:pPr>
            <a:r>
              <a:rPr lang="en-US" sz="3500" b="1" dirty="0">
                <a:solidFill>
                  <a:srgbClr val="E56020"/>
                </a:solidFill>
                <a:latin typeface="Aptos" panose="020B0004020202020204" pitchFamily="34" charset="0"/>
              </a:rPr>
              <a:t>Sending Areas</a:t>
            </a:r>
          </a:p>
          <a:p>
            <a:pPr>
              <a:lnSpc>
                <a:spcPct val="120000"/>
              </a:lnSpc>
            </a:pPr>
            <a:r>
              <a:rPr lang="en-US" sz="3500" b="1" dirty="0">
                <a:solidFill>
                  <a:srgbClr val="E56020"/>
                </a:solidFill>
                <a:latin typeface="Aptos" panose="020B0004020202020204" pitchFamily="34" charset="0"/>
              </a:rPr>
              <a:t>Receiving Areas</a:t>
            </a:r>
          </a:p>
        </p:txBody>
      </p:sp>
      <p:sp>
        <p:nvSpPr>
          <p:cNvPr id="5" name="Content Placeholder 4">
            <a:extLst>
              <a:ext uri="{FF2B5EF4-FFF2-40B4-BE49-F238E27FC236}">
                <a16:creationId xmlns:a16="http://schemas.microsoft.com/office/drawing/2014/main" id="{C074809A-F3A5-9BA6-3737-7FC3B91C5F7B}"/>
              </a:ext>
            </a:extLst>
          </p:cNvPr>
          <p:cNvSpPr>
            <a:spLocks noGrp="1"/>
          </p:cNvSpPr>
          <p:nvPr>
            <p:ph sz="half" idx="2"/>
          </p:nvPr>
        </p:nvSpPr>
        <p:spPr>
          <a:xfrm>
            <a:off x="5161280" y="1825624"/>
            <a:ext cx="6410960" cy="4486276"/>
          </a:xfrm>
        </p:spPr>
        <p:txBody>
          <a:bodyPr>
            <a:normAutofit fontScale="77500" lnSpcReduction="20000"/>
          </a:bodyPr>
          <a:lstStyle/>
          <a:p>
            <a:r>
              <a:rPr lang="en-US" dirty="0">
                <a:latin typeface="Aptos" panose="020B0004020202020204" pitchFamily="34" charset="0"/>
              </a:rPr>
              <a:t>Eligible </a:t>
            </a:r>
            <a:r>
              <a:rPr lang="en-US" b="1" dirty="0">
                <a:latin typeface="Aptos" panose="020B0004020202020204" pitchFamily="34" charset="0"/>
              </a:rPr>
              <a:t>sending</a:t>
            </a:r>
            <a:r>
              <a:rPr lang="en-US" dirty="0">
                <a:latin typeface="Aptos" panose="020B0004020202020204" pitchFamily="34" charset="0"/>
              </a:rPr>
              <a:t> sites may include, but need not be limited to, (1) core forest, as defined in section 16a-3k, (2) land classified as farm land in accordance with section 12-107c, (3) agricultural land, as defined in section 22-3, (4) areas identified as containing habitat for endangered or threatened species pursuant to (A) federal law, (B) section 26-306 or 26-308, or (C) a written determination of the United States Fish and Wildlife Service or a state and federally recognized tribe that such area is appropriate for the preservation of endangered or threatened species habitat, and (5) areas within the boundaries of any </a:t>
            </a:r>
            <a:r>
              <a:rPr lang="en-US" b="1" dirty="0">
                <a:latin typeface="Aptos" panose="020B0004020202020204" pitchFamily="34" charset="0"/>
              </a:rPr>
              <a:t>area impacted by the most recent sea level change scenario </a:t>
            </a:r>
            <a:r>
              <a:rPr lang="en-US" dirty="0">
                <a:latin typeface="Aptos" panose="020B0004020202020204" pitchFamily="34" charset="0"/>
              </a:rPr>
              <a:t>updated pursuant to subsection (b) of section 25-68o, or a </a:t>
            </a:r>
            <a:r>
              <a:rPr lang="en-US" b="1" dirty="0">
                <a:latin typeface="Aptos" panose="020B0004020202020204" pitchFamily="34" charset="0"/>
              </a:rPr>
              <a:t>floodplain, </a:t>
            </a:r>
            <a:r>
              <a:rPr lang="en-US" dirty="0">
                <a:latin typeface="Aptos" panose="020B0004020202020204" pitchFamily="34" charset="0"/>
              </a:rPr>
              <a:t>as defined in section 25-68i.</a:t>
            </a:r>
          </a:p>
        </p:txBody>
      </p:sp>
    </p:spTree>
    <p:extLst>
      <p:ext uri="{BB962C8B-B14F-4D97-AF65-F5344CB8AC3E}">
        <p14:creationId xmlns:p14="http://schemas.microsoft.com/office/powerpoint/2010/main" val="375403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D406D-9436-7B6D-9B75-F40625A331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579BD8-78BC-C581-92A1-17C40CDA34AB}"/>
              </a:ext>
            </a:extLst>
          </p:cNvPr>
          <p:cNvSpPr/>
          <p:nvPr/>
        </p:nvSpPr>
        <p:spPr>
          <a:xfrm>
            <a:off x="1568824" y="1889889"/>
            <a:ext cx="1380565" cy="3788422"/>
          </a:xfrm>
          <a:prstGeom prst="rect">
            <a:avLst/>
          </a:prstGeom>
          <a:solidFill>
            <a:srgbClr val="72C0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E6EB8-1811-91DA-3A91-19CE43223217}"/>
              </a:ext>
            </a:extLst>
          </p:cNvPr>
          <p:cNvSpPr>
            <a:spLocks noGrp="1"/>
          </p:cNvSpPr>
          <p:nvPr>
            <p:ph type="title"/>
          </p:nvPr>
        </p:nvSpPr>
        <p:spPr/>
        <p:txBody>
          <a:bodyPr/>
          <a:lstStyle/>
          <a:p>
            <a:r>
              <a:rPr lang="en-US" dirty="0">
                <a:latin typeface="Aptos" panose="020B0004020202020204" pitchFamily="34" charset="0"/>
              </a:rPr>
              <a:t>Agenda Item #1. Resources and Tools</a:t>
            </a:r>
          </a:p>
        </p:txBody>
      </p:sp>
      <p:sp>
        <p:nvSpPr>
          <p:cNvPr id="3" name="Content Placeholder 2">
            <a:extLst>
              <a:ext uri="{FF2B5EF4-FFF2-40B4-BE49-F238E27FC236}">
                <a16:creationId xmlns:a16="http://schemas.microsoft.com/office/drawing/2014/main" id="{DB104BE0-5EC5-99E7-355E-6AAB3F2052EB}"/>
              </a:ext>
            </a:extLst>
          </p:cNvPr>
          <p:cNvSpPr>
            <a:spLocks noGrp="1"/>
          </p:cNvSpPr>
          <p:nvPr>
            <p:ph idx="1"/>
          </p:nvPr>
        </p:nvSpPr>
        <p:spPr>
          <a:xfrm>
            <a:off x="2088777" y="2151788"/>
            <a:ext cx="8238566" cy="3308648"/>
          </a:xfrm>
          <a:solidFill>
            <a:schemeClr val="bg1">
              <a:lumMod val="95000"/>
            </a:schemeClr>
          </a:solidFill>
        </p:spPr>
        <p:txBody>
          <a:bodyPr anchor="ctr">
            <a:normAutofit/>
          </a:bodyPr>
          <a:lstStyle/>
          <a:p>
            <a:r>
              <a:rPr lang="en-US" dirty="0">
                <a:solidFill>
                  <a:srgbClr val="000000"/>
                </a:solidFill>
                <a:latin typeface="Aptos" panose="020B0004020202020204" pitchFamily="34" charset="0"/>
              </a:rPr>
              <a:t>National Resources</a:t>
            </a:r>
          </a:p>
          <a:p>
            <a:r>
              <a:rPr lang="en-US" dirty="0">
                <a:solidFill>
                  <a:srgbClr val="000000"/>
                </a:solidFill>
                <a:latin typeface="Aptos" panose="020B0004020202020204" pitchFamily="34" charset="0"/>
              </a:rPr>
              <a:t>Update of the Connecticut Climate Report</a:t>
            </a:r>
          </a:p>
          <a:p>
            <a:r>
              <a:rPr lang="en-US" dirty="0">
                <a:solidFill>
                  <a:srgbClr val="000000"/>
                </a:solidFill>
                <a:latin typeface="Aptos" panose="020B0004020202020204" pitchFamily="34" charset="0"/>
              </a:rPr>
              <a:t>State Resources and Tools</a:t>
            </a:r>
            <a:endParaRPr lang="en-US" b="0" i="0" u="none" strike="noStrike" baseline="0" dirty="0">
              <a:solidFill>
                <a:srgbClr val="000000"/>
              </a:solidFill>
              <a:latin typeface="Aptos" panose="020B0004020202020204" pitchFamily="34" charset="0"/>
            </a:endParaRPr>
          </a:p>
          <a:p>
            <a:r>
              <a:rPr lang="en-US" b="0" i="0" u="none" strike="noStrike" baseline="0" dirty="0">
                <a:solidFill>
                  <a:srgbClr val="000000"/>
                </a:solidFill>
                <a:latin typeface="Aptos" panose="020B0004020202020204" pitchFamily="34" charset="0"/>
              </a:rPr>
              <a:t>Examples of How to Use Resources and Tools</a:t>
            </a:r>
          </a:p>
          <a:p>
            <a:r>
              <a:rPr lang="en-US" dirty="0">
                <a:solidFill>
                  <a:srgbClr val="000000"/>
                </a:solidFill>
                <a:latin typeface="Aptos" panose="020B0004020202020204" pitchFamily="34" charset="0"/>
              </a:rPr>
              <a:t>What’s Next in Connecticut?</a:t>
            </a:r>
            <a:endParaRPr lang="en-US" b="0" i="0" u="none" strike="noStrike" baseline="0" dirty="0">
              <a:solidFill>
                <a:srgbClr val="000000"/>
              </a:solidFill>
              <a:latin typeface="Aptos" panose="020B0004020202020204" pitchFamily="34" charset="0"/>
            </a:endParaRPr>
          </a:p>
        </p:txBody>
      </p:sp>
    </p:spTree>
    <p:extLst>
      <p:ext uri="{BB962C8B-B14F-4D97-AF65-F5344CB8AC3E}">
        <p14:creationId xmlns:p14="http://schemas.microsoft.com/office/powerpoint/2010/main" val="2229041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9FAE-DDEB-A0D7-939D-CF2C7F168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E0708-B52E-AB7E-2259-208B3765110B}"/>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225881E4-4F6B-7D90-8E80-C86B41558116}"/>
              </a:ext>
            </a:extLst>
          </p:cNvPr>
          <p:cNvSpPr>
            <a:spLocks noGrp="1"/>
          </p:cNvSpPr>
          <p:nvPr>
            <p:ph sz="half" idx="1"/>
          </p:nvPr>
        </p:nvSpPr>
        <p:spPr>
          <a:xfrm>
            <a:off x="838200" y="1825625"/>
            <a:ext cx="4323080" cy="4351338"/>
          </a:xfrm>
        </p:spPr>
        <p:txBody>
          <a:bodyPr>
            <a:normAutofit fontScale="92500" lnSpcReduction="20000"/>
          </a:bodyPr>
          <a:lstStyle/>
          <a:p>
            <a:pPr>
              <a:lnSpc>
                <a:spcPct val="120000"/>
              </a:lnSpc>
            </a:pPr>
            <a:r>
              <a:rPr lang="en-US" sz="3500" dirty="0">
                <a:latin typeface="Aptos" panose="020B0004020202020204" pitchFamily="34" charset="0"/>
              </a:rPr>
              <a:t>Resiliency Improvement Districts</a:t>
            </a:r>
          </a:p>
          <a:p>
            <a:pPr>
              <a:lnSpc>
                <a:spcPct val="120000"/>
              </a:lnSpc>
            </a:pPr>
            <a:r>
              <a:rPr lang="en-US" sz="3500" dirty="0">
                <a:latin typeface="Aptos" panose="020B0004020202020204" pitchFamily="34" charset="0"/>
              </a:rPr>
              <a:t>District Master Plan</a:t>
            </a:r>
          </a:p>
          <a:p>
            <a:pPr>
              <a:lnSpc>
                <a:spcPct val="120000"/>
              </a:lnSpc>
            </a:pPr>
            <a:r>
              <a:rPr lang="en-US" sz="3500" dirty="0">
                <a:latin typeface="Aptos" panose="020B0004020202020204" pitchFamily="34" charset="0"/>
              </a:rPr>
              <a:t>Transfer of Development Rights</a:t>
            </a:r>
          </a:p>
          <a:p>
            <a:pPr>
              <a:lnSpc>
                <a:spcPct val="120000"/>
              </a:lnSpc>
            </a:pPr>
            <a:r>
              <a:rPr lang="en-US" sz="3500" b="1" dirty="0">
                <a:solidFill>
                  <a:srgbClr val="E56020"/>
                </a:solidFill>
                <a:latin typeface="Aptos" panose="020B0004020202020204" pitchFamily="34" charset="0"/>
              </a:rPr>
              <a:t>Sending Areas</a:t>
            </a:r>
          </a:p>
          <a:p>
            <a:pPr>
              <a:lnSpc>
                <a:spcPct val="120000"/>
              </a:lnSpc>
            </a:pPr>
            <a:r>
              <a:rPr lang="en-US" sz="3500" b="1" dirty="0">
                <a:solidFill>
                  <a:srgbClr val="E56020"/>
                </a:solidFill>
                <a:latin typeface="Aptos" panose="020B0004020202020204" pitchFamily="34" charset="0"/>
              </a:rPr>
              <a:t>Receiving Areas</a:t>
            </a:r>
          </a:p>
          <a:p>
            <a:endParaRPr lang="en-US" dirty="0"/>
          </a:p>
        </p:txBody>
      </p:sp>
      <p:sp>
        <p:nvSpPr>
          <p:cNvPr id="5" name="Content Placeholder 4">
            <a:extLst>
              <a:ext uri="{FF2B5EF4-FFF2-40B4-BE49-F238E27FC236}">
                <a16:creationId xmlns:a16="http://schemas.microsoft.com/office/drawing/2014/main" id="{1797BA79-E7AF-ABB9-D9AD-447A0030C9D4}"/>
              </a:ext>
            </a:extLst>
          </p:cNvPr>
          <p:cNvSpPr>
            <a:spLocks noGrp="1"/>
          </p:cNvSpPr>
          <p:nvPr>
            <p:ph sz="half" idx="2"/>
          </p:nvPr>
        </p:nvSpPr>
        <p:spPr>
          <a:xfrm>
            <a:off x="5161280" y="1825625"/>
            <a:ext cx="6410960" cy="4351338"/>
          </a:xfrm>
        </p:spPr>
        <p:txBody>
          <a:bodyPr>
            <a:normAutofit fontScale="92500" lnSpcReduction="20000"/>
          </a:bodyPr>
          <a:lstStyle/>
          <a:p>
            <a:r>
              <a:rPr lang="en-US" dirty="0">
                <a:latin typeface="Aptos" panose="020B0004020202020204" pitchFamily="34" charset="0"/>
              </a:rPr>
              <a:t>Each </a:t>
            </a:r>
            <a:r>
              <a:rPr lang="en-US" b="1" dirty="0">
                <a:latin typeface="Aptos" panose="020B0004020202020204" pitchFamily="34" charset="0"/>
              </a:rPr>
              <a:t>receiving</a:t>
            </a:r>
            <a:r>
              <a:rPr lang="en-US" dirty="0">
                <a:latin typeface="Aptos" panose="020B0004020202020204" pitchFamily="34" charset="0"/>
              </a:rPr>
              <a:t> site shall (1) be eligible for connection with a public water system, (2) be located not more than one-half mile from public transportation facilities, as defined in section 13b-79kk, (3) not be located within the boundaries of core forest, as defined in section 16a-3k, (4) not be located within the boundaries of any area impacted by the most recent sea level change scenario updated pursuant to subsection (b) of section 25-68o, and (5) be located above the one-hundred-year flood elevation.</a:t>
            </a:r>
          </a:p>
        </p:txBody>
      </p:sp>
    </p:spTree>
    <p:extLst>
      <p:ext uri="{BB962C8B-B14F-4D97-AF65-F5344CB8AC3E}">
        <p14:creationId xmlns:p14="http://schemas.microsoft.com/office/powerpoint/2010/main" val="361449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26509-64AB-95A7-86CD-020B567F1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45B84-54D1-5F96-E3FE-4037FBE4C377}"/>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C87D82D8-4485-73FC-3932-407F5819C2EE}"/>
              </a:ext>
            </a:extLst>
          </p:cNvPr>
          <p:cNvSpPr>
            <a:spLocks noGrp="1"/>
          </p:cNvSpPr>
          <p:nvPr>
            <p:ph sz="half" idx="1"/>
          </p:nvPr>
        </p:nvSpPr>
        <p:spPr>
          <a:xfrm>
            <a:off x="838200" y="1825625"/>
            <a:ext cx="4312920" cy="4351338"/>
          </a:xfrm>
        </p:spPr>
        <p:txBody>
          <a:bodyPr>
            <a:normAutofit fontScale="92500" lnSpcReduction="20000"/>
          </a:bodyPr>
          <a:lstStyle/>
          <a:p>
            <a:pPr>
              <a:lnSpc>
                <a:spcPct val="120000"/>
              </a:lnSpc>
            </a:pPr>
            <a:r>
              <a:rPr lang="en-US" sz="3500" dirty="0">
                <a:latin typeface="Aptos" panose="020B0004020202020204" pitchFamily="34" charset="0"/>
              </a:rPr>
              <a:t>Resiliency Improvement Districts</a:t>
            </a:r>
          </a:p>
          <a:p>
            <a:pPr>
              <a:lnSpc>
                <a:spcPct val="120000"/>
              </a:lnSpc>
            </a:pPr>
            <a:r>
              <a:rPr lang="en-US" sz="3500" dirty="0">
                <a:latin typeface="Aptos" panose="020B0004020202020204" pitchFamily="34" charset="0"/>
              </a:rPr>
              <a:t>District Master Plan</a:t>
            </a:r>
          </a:p>
          <a:p>
            <a:pPr>
              <a:lnSpc>
                <a:spcPct val="120000"/>
              </a:lnSpc>
            </a:pPr>
            <a:r>
              <a:rPr lang="en-US" sz="3500" dirty="0">
                <a:latin typeface="Aptos" panose="020B0004020202020204" pitchFamily="34" charset="0"/>
              </a:rPr>
              <a:t>Transfer of Development Rights</a:t>
            </a:r>
          </a:p>
          <a:p>
            <a:pPr>
              <a:lnSpc>
                <a:spcPct val="120000"/>
              </a:lnSpc>
            </a:pPr>
            <a:r>
              <a:rPr lang="en-US" sz="3500" b="1" dirty="0">
                <a:solidFill>
                  <a:srgbClr val="E56020"/>
                </a:solidFill>
                <a:latin typeface="Aptos" panose="020B0004020202020204" pitchFamily="34" charset="0"/>
              </a:rPr>
              <a:t>Sending Areas</a:t>
            </a:r>
          </a:p>
          <a:p>
            <a:pPr>
              <a:lnSpc>
                <a:spcPct val="120000"/>
              </a:lnSpc>
            </a:pPr>
            <a:r>
              <a:rPr lang="en-US" sz="3500" b="1" dirty="0">
                <a:solidFill>
                  <a:srgbClr val="E56020"/>
                </a:solidFill>
                <a:latin typeface="Aptos" panose="020B0004020202020204" pitchFamily="34" charset="0"/>
              </a:rPr>
              <a:t>Receiving Areas</a:t>
            </a:r>
          </a:p>
          <a:p>
            <a:endParaRPr lang="en-US" dirty="0"/>
          </a:p>
        </p:txBody>
      </p:sp>
      <p:pic>
        <p:nvPicPr>
          <p:cNvPr id="7" name="Picture 1">
            <a:extLst>
              <a:ext uri="{FF2B5EF4-FFF2-40B4-BE49-F238E27FC236}">
                <a16:creationId xmlns:a16="http://schemas.microsoft.com/office/drawing/2014/main" id="{809F3701-CCFC-C6D6-0B8D-474D6BB3C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9080" y="463550"/>
            <a:ext cx="519588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85566C6-CCC9-6474-3A1E-FBC1BB6BDABB}"/>
              </a:ext>
            </a:extLst>
          </p:cNvPr>
          <p:cNvSpPr txBox="1"/>
          <p:nvPr/>
        </p:nvSpPr>
        <p:spPr>
          <a:xfrm>
            <a:off x="4505962" y="4976634"/>
            <a:ext cx="3332480" cy="1200329"/>
          </a:xfrm>
          <a:prstGeom prst="rect">
            <a:avLst/>
          </a:prstGeom>
          <a:solidFill>
            <a:srgbClr val="72C0EB"/>
          </a:solidFill>
        </p:spPr>
        <p:txBody>
          <a:bodyPr wrap="square" rtlCol="0">
            <a:spAutoFit/>
          </a:bodyPr>
          <a:lstStyle/>
          <a:p>
            <a:r>
              <a:rPr lang="en-US" i="1" dirty="0">
                <a:latin typeface="Aptos" panose="020B0004020202020204" pitchFamily="34" charset="0"/>
              </a:rPr>
              <a:t>The Guilford Coastal Resilience Plan (2014) depicted sending and receiving areas in the Soundview Road business park</a:t>
            </a:r>
          </a:p>
        </p:txBody>
      </p:sp>
    </p:spTree>
    <p:extLst>
      <p:ext uri="{BB962C8B-B14F-4D97-AF65-F5344CB8AC3E}">
        <p14:creationId xmlns:p14="http://schemas.microsoft.com/office/powerpoint/2010/main" val="433772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5AEC7-1877-DC1C-608A-99AE656E7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285F1-3B22-648F-5C3A-CB78AF2862C4}"/>
              </a:ext>
            </a:extLst>
          </p:cNvPr>
          <p:cNvSpPr>
            <a:spLocks noGrp="1"/>
          </p:cNvSpPr>
          <p:nvPr>
            <p:ph type="title"/>
          </p:nvPr>
        </p:nvSpPr>
        <p:spPr/>
        <p:txBody>
          <a:bodyPr/>
          <a:lstStyle/>
          <a:p>
            <a:r>
              <a:rPr lang="en-US" dirty="0">
                <a:latin typeface="Aptos" panose="020B0004020202020204" pitchFamily="34" charset="0"/>
              </a:rPr>
              <a:t>New Concepts</a:t>
            </a:r>
          </a:p>
        </p:txBody>
      </p:sp>
      <p:sp>
        <p:nvSpPr>
          <p:cNvPr id="4" name="Content Placeholder 3">
            <a:extLst>
              <a:ext uri="{FF2B5EF4-FFF2-40B4-BE49-F238E27FC236}">
                <a16:creationId xmlns:a16="http://schemas.microsoft.com/office/drawing/2014/main" id="{584FB180-4B63-1CE9-ED22-309353CCDDEE}"/>
              </a:ext>
            </a:extLst>
          </p:cNvPr>
          <p:cNvSpPr>
            <a:spLocks noGrp="1"/>
          </p:cNvSpPr>
          <p:nvPr>
            <p:ph sz="half" idx="1"/>
          </p:nvPr>
        </p:nvSpPr>
        <p:spPr/>
        <p:txBody>
          <a:bodyPr>
            <a:normAutofit fontScale="92500" lnSpcReduction="20000"/>
          </a:bodyPr>
          <a:lstStyle/>
          <a:p>
            <a:pPr>
              <a:lnSpc>
                <a:spcPct val="120000"/>
              </a:lnSpc>
            </a:pPr>
            <a:r>
              <a:rPr lang="en-US" sz="3500" dirty="0">
                <a:latin typeface="Aptos" panose="020B0004020202020204" pitchFamily="34" charset="0"/>
              </a:rPr>
              <a:t>Resiliency Improvement Districts</a:t>
            </a:r>
          </a:p>
          <a:p>
            <a:pPr>
              <a:lnSpc>
                <a:spcPct val="120000"/>
              </a:lnSpc>
            </a:pPr>
            <a:r>
              <a:rPr lang="en-US" sz="3500" dirty="0">
                <a:latin typeface="Aptos" panose="020B0004020202020204" pitchFamily="34" charset="0"/>
              </a:rPr>
              <a:t>District Master Plan</a:t>
            </a:r>
          </a:p>
          <a:p>
            <a:pPr>
              <a:lnSpc>
                <a:spcPct val="120000"/>
              </a:lnSpc>
            </a:pPr>
            <a:r>
              <a:rPr lang="en-US" sz="3500" dirty="0">
                <a:latin typeface="Aptos" panose="020B0004020202020204" pitchFamily="34" charset="0"/>
              </a:rPr>
              <a:t>Transfer of Development Rights</a:t>
            </a:r>
          </a:p>
          <a:p>
            <a:pPr>
              <a:lnSpc>
                <a:spcPct val="120000"/>
              </a:lnSpc>
            </a:pPr>
            <a:r>
              <a:rPr lang="en-US" sz="3500" b="1" dirty="0">
                <a:solidFill>
                  <a:srgbClr val="E56020"/>
                </a:solidFill>
                <a:latin typeface="Aptos" panose="020B0004020202020204" pitchFamily="34" charset="0"/>
              </a:rPr>
              <a:t>Sending Areas</a:t>
            </a:r>
          </a:p>
          <a:p>
            <a:pPr>
              <a:lnSpc>
                <a:spcPct val="120000"/>
              </a:lnSpc>
            </a:pPr>
            <a:r>
              <a:rPr lang="en-US" sz="3500" b="1" dirty="0">
                <a:solidFill>
                  <a:srgbClr val="E56020"/>
                </a:solidFill>
                <a:latin typeface="Aptos" panose="020B0004020202020204" pitchFamily="34" charset="0"/>
              </a:rPr>
              <a:t>Receiving Areas</a:t>
            </a:r>
          </a:p>
          <a:p>
            <a:endParaRPr lang="en-US" dirty="0"/>
          </a:p>
        </p:txBody>
      </p:sp>
      <p:pic>
        <p:nvPicPr>
          <p:cNvPr id="5" name="Picture 1">
            <a:extLst>
              <a:ext uri="{FF2B5EF4-FFF2-40B4-BE49-F238E27FC236}">
                <a16:creationId xmlns:a16="http://schemas.microsoft.com/office/drawing/2014/main" id="{E2440146-DBA7-28FF-1825-D9B44D4202E6}"/>
              </a:ext>
            </a:extLst>
          </p:cNvPr>
          <p:cNvPicPr>
            <a:picLocks noChangeAspect="1"/>
          </p:cNvPicPr>
          <p:nvPr/>
        </p:nvPicPr>
        <p:blipFill rotWithShape="1">
          <a:blip r:embed="rId2">
            <a:extLst>
              <a:ext uri="{28A0092B-C50C-407E-A947-70E740481C1C}">
                <a14:useLocalDpi xmlns:a14="http://schemas.microsoft.com/office/drawing/2010/main" val="0"/>
              </a:ext>
            </a:extLst>
          </a:blip>
          <a:srcRect l="15143"/>
          <a:stretch>
            <a:fillRect/>
          </a:stretch>
        </p:blipFill>
        <p:spPr bwMode="auto">
          <a:xfrm>
            <a:off x="6019800" y="681037"/>
            <a:ext cx="5791200" cy="52722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AC8EE9-D99D-3233-08C4-5277199F5F55}"/>
              </a:ext>
            </a:extLst>
          </p:cNvPr>
          <p:cNvSpPr txBox="1"/>
          <p:nvPr/>
        </p:nvSpPr>
        <p:spPr>
          <a:xfrm>
            <a:off x="4505962" y="4976634"/>
            <a:ext cx="3332480" cy="1200329"/>
          </a:xfrm>
          <a:prstGeom prst="rect">
            <a:avLst/>
          </a:prstGeom>
          <a:solidFill>
            <a:srgbClr val="72C0EB"/>
          </a:solidFill>
        </p:spPr>
        <p:txBody>
          <a:bodyPr wrap="square" rtlCol="0">
            <a:spAutoFit/>
          </a:bodyPr>
          <a:lstStyle/>
          <a:p>
            <a:r>
              <a:rPr lang="en-US" i="1" dirty="0">
                <a:latin typeface="Aptos" panose="020B0004020202020204" pitchFamily="34" charset="0"/>
              </a:rPr>
              <a:t>The Guilford Coastal Resilience Plan (2014) depicted sending and receiving areas in the Lower Whitfield/Jacobs Beach area.</a:t>
            </a:r>
          </a:p>
        </p:txBody>
      </p:sp>
    </p:spTree>
    <p:extLst>
      <p:ext uri="{BB962C8B-B14F-4D97-AF65-F5344CB8AC3E}">
        <p14:creationId xmlns:p14="http://schemas.microsoft.com/office/powerpoint/2010/main" val="142206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7309-B12D-193D-6E39-A5506AA59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A6295-DF29-05B1-D5D9-D890D96074D6}"/>
              </a:ext>
            </a:extLst>
          </p:cNvPr>
          <p:cNvSpPr>
            <a:spLocks noGrp="1"/>
          </p:cNvSpPr>
          <p:nvPr>
            <p:ph type="title"/>
          </p:nvPr>
        </p:nvSpPr>
        <p:spPr/>
        <p:txBody>
          <a:bodyPr/>
          <a:lstStyle/>
          <a:p>
            <a:r>
              <a:rPr lang="en-US" dirty="0">
                <a:latin typeface="Aptos" panose="020B0004020202020204" pitchFamily="34" charset="0"/>
              </a:rPr>
              <a:t>Hazard Mitigation Plans</a:t>
            </a:r>
          </a:p>
        </p:txBody>
      </p:sp>
      <p:sp>
        <p:nvSpPr>
          <p:cNvPr id="4" name="Content Placeholder 3">
            <a:extLst>
              <a:ext uri="{FF2B5EF4-FFF2-40B4-BE49-F238E27FC236}">
                <a16:creationId xmlns:a16="http://schemas.microsoft.com/office/drawing/2014/main" id="{007028BA-A49C-9B7A-D278-8A04A8B8AC11}"/>
              </a:ext>
            </a:extLst>
          </p:cNvPr>
          <p:cNvSpPr>
            <a:spLocks noGrp="1"/>
          </p:cNvSpPr>
          <p:nvPr>
            <p:ph sz="half" idx="1"/>
          </p:nvPr>
        </p:nvSpPr>
        <p:spPr>
          <a:xfrm>
            <a:off x="838200" y="1825625"/>
            <a:ext cx="4343400" cy="4351338"/>
          </a:xfrm>
        </p:spPr>
        <p:txBody>
          <a:bodyPr>
            <a:normAutofit fontScale="77500" lnSpcReduction="20000"/>
          </a:bodyPr>
          <a:lstStyle/>
          <a:p>
            <a:r>
              <a:rPr lang="en-US" sz="3200" b="1" dirty="0">
                <a:solidFill>
                  <a:srgbClr val="E56020"/>
                </a:solidFill>
                <a:latin typeface="Aptos" panose="020B0004020202020204" pitchFamily="34" charset="0"/>
              </a:rPr>
              <a:t>Changes to the Planning Process</a:t>
            </a:r>
          </a:p>
          <a:p>
            <a:r>
              <a:rPr lang="en-US" sz="3200" dirty="0">
                <a:latin typeface="Aptos" panose="020B0004020202020204" pitchFamily="34" charset="0"/>
              </a:rPr>
              <a:t>Data Delivery</a:t>
            </a:r>
          </a:p>
          <a:p>
            <a:r>
              <a:rPr lang="en-US" sz="3200" dirty="0">
                <a:latin typeface="Aptos" panose="020B0004020202020204" pitchFamily="34" charset="0"/>
              </a:rPr>
              <a:t>Ideas for Plan Actions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08DEFEFD-AE53-4249-9C31-0D34630D2C94}"/>
              </a:ext>
            </a:extLst>
          </p:cNvPr>
          <p:cNvSpPr>
            <a:spLocks noGrp="1"/>
          </p:cNvSpPr>
          <p:nvPr>
            <p:ph sz="half" idx="2"/>
          </p:nvPr>
        </p:nvSpPr>
        <p:spPr>
          <a:xfrm>
            <a:off x="5181600" y="1825625"/>
            <a:ext cx="6410960" cy="4351338"/>
          </a:xfrm>
        </p:spPr>
        <p:txBody>
          <a:bodyPr>
            <a:normAutofit fontScale="77500" lnSpcReduction="20000"/>
          </a:bodyPr>
          <a:lstStyle/>
          <a:p>
            <a:r>
              <a:rPr lang="en-US" dirty="0">
                <a:latin typeface="Aptos" panose="020B0004020202020204" pitchFamily="34" charset="0"/>
              </a:rPr>
              <a:t>On and after October 1, 2019, in the preparation of any municipal evacuation plan or hazard mitigation plan, such municipality shall consider the most recent sea level change scenario updated pursuant to subsection (b) of this section.</a:t>
            </a:r>
          </a:p>
          <a:p>
            <a:r>
              <a:rPr lang="en-US" dirty="0">
                <a:latin typeface="Aptos" panose="020B0004020202020204" pitchFamily="34" charset="0"/>
              </a:rPr>
              <a:t>On and after October 1, 2027, any such municipal evacuation or hazard mitigation plan shall identify and address (A) threats to surface transportation, critical infrastructure and local land uses as a result of such sea level change, and (B) </a:t>
            </a:r>
            <a:r>
              <a:rPr lang="en-US" b="1" dirty="0">
                <a:latin typeface="Aptos" panose="020B0004020202020204" pitchFamily="34" charset="0"/>
              </a:rPr>
              <a:t>actions, strategies and capital projects to avoid or reduce the impacts and risks resulting from climate change, </a:t>
            </a:r>
            <a:r>
              <a:rPr lang="en-US" dirty="0">
                <a:latin typeface="Aptos" panose="020B0004020202020204" pitchFamily="34" charset="0"/>
              </a:rPr>
              <a:t>including, but not limited to, increased precipitation, flooding, sea level rise and extreme heat. </a:t>
            </a:r>
          </a:p>
        </p:txBody>
      </p:sp>
      <p:sp>
        <p:nvSpPr>
          <p:cNvPr id="6" name="TextBox 5">
            <a:extLst>
              <a:ext uri="{FF2B5EF4-FFF2-40B4-BE49-F238E27FC236}">
                <a16:creationId xmlns:a16="http://schemas.microsoft.com/office/drawing/2014/main" id="{D28E471E-60E0-9E0D-53D9-4E117ABB43F2}"/>
              </a:ext>
            </a:extLst>
          </p:cNvPr>
          <p:cNvSpPr txBox="1"/>
          <p:nvPr/>
        </p:nvSpPr>
        <p:spPr>
          <a:xfrm>
            <a:off x="944880" y="4338320"/>
            <a:ext cx="4236720" cy="1200329"/>
          </a:xfrm>
          <a:prstGeom prst="rect">
            <a:avLst/>
          </a:prstGeom>
          <a:solidFill>
            <a:srgbClr val="72C0EB"/>
          </a:solidFill>
        </p:spPr>
        <p:txBody>
          <a:bodyPr wrap="square" rtlCol="0">
            <a:spAutoFit/>
          </a:bodyPr>
          <a:lstStyle/>
          <a:p>
            <a:r>
              <a:rPr lang="en-US" b="1" dirty="0">
                <a:latin typeface="Aptos" panose="020B0004020202020204" pitchFamily="34" charset="0"/>
              </a:rPr>
              <a:t>This is mostly done. FEMA already requires that hazards be reviewed relative to critical transportation, critical facilities, and land uses.</a:t>
            </a:r>
          </a:p>
        </p:txBody>
      </p:sp>
    </p:spTree>
    <p:extLst>
      <p:ext uri="{BB962C8B-B14F-4D97-AF65-F5344CB8AC3E}">
        <p14:creationId xmlns:p14="http://schemas.microsoft.com/office/powerpoint/2010/main" val="1576446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80F6-96B2-FF2A-C72E-3EB654A75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56F56-331B-CFF1-4626-B19F2A8C8F0D}"/>
              </a:ext>
            </a:extLst>
          </p:cNvPr>
          <p:cNvSpPr>
            <a:spLocks noGrp="1"/>
          </p:cNvSpPr>
          <p:nvPr>
            <p:ph type="title"/>
          </p:nvPr>
        </p:nvSpPr>
        <p:spPr/>
        <p:txBody>
          <a:bodyPr/>
          <a:lstStyle/>
          <a:p>
            <a:r>
              <a:rPr lang="en-US" dirty="0">
                <a:latin typeface="Aptos" panose="020B0004020202020204" pitchFamily="34" charset="0"/>
              </a:rPr>
              <a:t>Hazard Mitigation Plans</a:t>
            </a:r>
          </a:p>
        </p:txBody>
      </p:sp>
      <p:sp>
        <p:nvSpPr>
          <p:cNvPr id="4" name="Content Placeholder 3">
            <a:extLst>
              <a:ext uri="{FF2B5EF4-FFF2-40B4-BE49-F238E27FC236}">
                <a16:creationId xmlns:a16="http://schemas.microsoft.com/office/drawing/2014/main" id="{0228FB55-8B7C-B0EB-01F3-F48877CA0D1C}"/>
              </a:ext>
            </a:extLst>
          </p:cNvPr>
          <p:cNvSpPr>
            <a:spLocks noGrp="1"/>
          </p:cNvSpPr>
          <p:nvPr>
            <p:ph sz="half" idx="1"/>
          </p:nvPr>
        </p:nvSpPr>
        <p:spPr>
          <a:xfrm>
            <a:off x="838200" y="1825625"/>
            <a:ext cx="4353560" cy="4351338"/>
          </a:xfrm>
        </p:spPr>
        <p:txBody>
          <a:bodyPr>
            <a:normAutofit fontScale="85000" lnSpcReduction="10000"/>
          </a:bodyPr>
          <a:lstStyle/>
          <a:p>
            <a:r>
              <a:rPr lang="en-US" sz="2900" dirty="0">
                <a:latin typeface="Aptos" panose="020B0004020202020204" pitchFamily="34" charset="0"/>
              </a:rPr>
              <a:t>Changes to the Planning Process</a:t>
            </a:r>
          </a:p>
          <a:p>
            <a:r>
              <a:rPr lang="en-US" sz="2900" b="1" dirty="0">
                <a:solidFill>
                  <a:srgbClr val="E56020"/>
                </a:solidFill>
                <a:latin typeface="Aptos" panose="020B0004020202020204" pitchFamily="34" charset="0"/>
              </a:rPr>
              <a:t>Data Delivery</a:t>
            </a:r>
          </a:p>
          <a:p>
            <a:r>
              <a:rPr lang="en-US" sz="2900" dirty="0">
                <a:latin typeface="Aptos" panose="020B0004020202020204" pitchFamily="34" charset="0"/>
              </a:rPr>
              <a:t>Ideas for Plan Actions</a:t>
            </a:r>
          </a:p>
          <a:p>
            <a:endParaRPr lang="en-US" sz="2900" dirty="0"/>
          </a:p>
          <a:p>
            <a:endParaRPr lang="en-US" sz="2900" dirty="0"/>
          </a:p>
          <a:p>
            <a:endParaRPr lang="en-US" dirty="0"/>
          </a:p>
        </p:txBody>
      </p:sp>
      <p:sp>
        <p:nvSpPr>
          <p:cNvPr id="5" name="Content Placeholder 4">
            <a:extLst>
              <a:ext uri="{FF2B5EF4-FFF2-40B4-BE49-F238E27FC236}">
                <a16:creationId xmlns:a16="http://schemas.microsoft.com/office/drawing/2014/main" id="{462C0182-E07E-5901-5E32-E9BCF02108EE}"/>
              </a:ext>
            </a:extLst>
          </p:cNvPr>
          <p:cNvSpPr>
            <a:spLocks noGrp="1"/>
          </p:cNvSpPr>
          <p:nvPr>
            <p:ph sz="half" idx="2"/>
          </p:nvPr>
        </p:nvSpPr>
        <p:spPr>
          <a:xfrm>
            <a:off x="5191760" y="1825625"/>
            <a:ext cx="6380480" cy="4351338"/>
          </a:xfrm>
        </p:spPr>
        <p:txBody>
          <a:bodyPr>
            <a:normAutofit fontScale="85000" lnSpcReduction="10000"/>
          </a:bodyPr>
          <a:lstStyle/>
          <a:p>
            <a:r>
              <a:rPr lang="en-US" dirty="0">
                <a:latin typeface="Aptos" panose="020B0004020202020204" pitchFamily="34" charset="0"/>
              </a:rPr>
              <a:t>Any such surface transportation, critical infrastructure, local land uses, actions, strategies and capital projects shall be identified in geospatial data, as applicable, in addition to being identified in such plan, and </a:t>
            </a:r>
            <a:r>
              <a:rPr lang="en-US" b="1" dirty="0">
                <a:latin typeface="Aptos" panose="020B0004020202020204" pitchFamily="34" charset="0"/>
              </a:rPr>
              <a:t>such data shall be made available to the Commissioner of Emergency Services and Public Protection, the Commissioner of Transportation and the Secretary of the Office of Policy and Management upon request. </a:t>
            </a:r>
            <a:r>
              <a:rPr lang="en-US" dirty="0">
                <a:latin typeface="Aptos" panose="020B0004020202020204" pitchFamily="34" charset="0"/>
              </a:rPr>
              <a:t>Such geospatial data shall be produced in the plane coordinate system, as described in section 13a-255. Such work may be conducted on a regional basis.</a:t>
            </a:r>
          </a:p>
        </p:txBody>
      </p:sp>
      <p:sp>
        <p:nvSpPr>
          <p:cNvPr id="3" name="TextBox 2">
            <a:extLst>
              <a:ext uri="{FF2B5EF4-FFF2-40B4-BE49-F238E27FC236}">
                <a16:creationId xmlns:a16="http://schemas.microsoft.com/office/drawing/2014/main" id="{98715B57-2964-507B-C8D1-132EF605E3A4}"/>
              </a:ext>
            </a:extLst>
          </p:cNvPr>
          <p:cNvSpPr txBox="1"/>
          <p:nvPr/>
        </p:nvSpPr>
        <p:spPr>
          <a:xfrm>
            <a:off x="924560" y="3992880"/>
            <a:ext cx="4267200" cy="1477328"/>
          </a:xfrm>
          <a:prstGeom prst="rect">
            <a:avLst/>
          </a:prstGeom>
          <a:solidFill>
            <a:srgbClr val="72C0EB"/>
          </a:solidFill>
        </p:spPr>
        <p:txBody>
          <a:bodyPr wrap="square" rtlCol="0">
            <a:spAutoFit/>
          </a:bodyPr>
          <a:lstStyle/>
          <a:p>
            <a:r>
              <a:rPr lang="en-US" b="1" dirty="0">
                <a:latin typeface="Aptos" panose="020B0004020202020204" pitchFamily="34" charset="0"/>
              </a:rPr>
              <a:t>This section places a new requirement on plan developers (municipalities, COGs, and their consultants) that is above and beyond the requirements of from FEMA.</a:t>
            </a:r>
          </a:p>
        </p:txBody>
      </p:sp>
    </p:spTree>
    <p:extLst>
      <p:ext uri="{BB962C8B-B14F-4D97-AF65-F5344CB8AC3E}">
        <p14:creationId xmlns:p14="http://schemas.microsoft.com/office/powerpoint/2010/main" val="1152992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FEDD-30C0-9306-1760-E0EDCCDAE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20716-36DB-C91A-42E7-5A00360485DA}"/>
              </a:ext>
            </a:extLst>
          </p:cNvPr>
          <p:cNvSpPr>
            <a:spLocks noGrp="1"/>
          </p:cNvSpPr>
          <p:nvPr>
            <p:ph type="title"/>
          </p:nvPr>
        </p:nvSpPr>
        <p:spPr/>
        <p:txBody>
          <a:bodyPr/>
          <a:lstStyle/>
          <a:p>
            <a:r>
              <a:rPr lang="en-US" dirty="0">
                <a:latin typeface="Aptos" panose="020B0004020202020204" pitchFamily="34" charset="0"/>
              </a:rPr>
              <a:t>Hazard Mitigation Plans</a:t>
            </a:r>
          </a:p>
        </p:txBody>
      </p:sp>
      <p:sp>
        <p:nvSpPr>
          <p:cNvPr id="4" name="Content Placeholder 3">
            <a:extLst>
              <a:ext uri="{FF2B5EF4-FFF2-40B4-BE49-F238E27FC236}">
                <a16:creationId xmlns:a16="http://schemas.microsoft.com/office/drawing/2014/main" id="{2228E2DA-6E1D-0D4C-C000-E6E86C83C17B}"/>
              </a:ext>
            </a:extLst>
          </p:cNvPr>
          <p:cNvSpPr>
            <a:spLocks noGrp="1"/>
          </p:cNvSpPr>
          <p:nvPr>
            <p:ph sz="half" idx="1"/>
          </p:nvPr>
        </p:nvSpPr>
        <p:spPr>
          <a:xfrm>
            <a:off x="838200" y="1825625"/>
            <a:ext cx="4343400" cy="4351338"/>
          </a:xfrm>
        </p:spPr>
        <p:txBody>
          <a:bodyPr>
            <a:normAutofit lnSpcReduction="10000"/>
          </a:bodyPr>
          <a:lstStyle/>
          <a:p>
            <a:r>
              <a:rPr lang="en-US" sz="2500" dirty="0">
                <a:latin typeface="Aptos" panose="020B0004020202020204" pitchFamily="34" charset="0"/>
              </a:rPr>
              <a:t>Changes to the Planning Process</a:t>
            </a:r>
          </a:p>
          <a:p>
            <a:r>
              <a:rPr lang="en-US" sz="2500" b="1" dirty="0">
                <a:solidFill>
                  <a:srgbClr val="E56020"/>
                </a:solidFill>
                <a:latin typeface="Aptos" panose="020B0004020202020204" pitchFamily="34" charset="0"/>
              </a:rPr>
              <a:t>Data Delivery</a:t>
            </a:r>
          </a:p>
          <a:p>
            <a:r>
              <a:rPr lang="en-US" sz="2500" dirty="0">
                <a:latin typeface="Aptos" panose="020B0004020202020204" pitchFamily="34" charset="0"/>
              </a:rPr>
              <a:t>Ideas for Plan Actions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BF62CECF-2DF6-4A90-FA70-65C84EA5FD5B}"/>
              </a:ext>
            </a:extLst>
          </p:cNvPr>
          <p:cNvSpPr>
            <a:spLocks noGrp="1"/>
          </p:cNvSpPr>
          <p:nvPr>
            <p:ph sz="half" idx="2"/>
          </p:nvPr>
        </p:nvSpPr>
        <p:spPr>
          <a:xfrm>
            <a:off x="5181600" y="1825625"/>
            <a:ext cx="6380480" cy="4351338"/>
          </a:xfrm>
        </p:spPr>
        <p:txBody>
          <a:bodyPr>
            <a:normAutofit lnSpcReduction="10000"/>
          </a:bodyPr>
          <a:lstStyle/>
          <a:p>
            <a:r>
              <a:rPr lang="en-US" dirty="0">
                <a:latin typeface="Aptos" panose="020B0004020202020204" pitchFamily="34" charset="0"/>
              </a:rPr>
              <a:t>On or before May 1, 2028, and annually thereafter, </a:t>
            </a:r>
            <a:r>
              <a:rPr lang="en-US" b="1" dirty="0">
                <a:latin typeface="Aptos" panose="020B0004020202020204" pitchFamily="34" charset="0"/>
              </a:rPr>
              <a:t>each municipality shall submit a geospatial data file of each culvert and bridge within the control and boundaries of such municipality to the regional council of governments </a:t>
            </a:r>
            <a:r>
              <a:rPr lang="en-US" dirty="0">
                <a:latin typeface="Aptos" panose="020B0004020202020204" pitchFamily="34" charset="0"/>
              </a:rPr>
              <a:t>of which it is a member in a form and manner prescribed by the Office of Policy and Management, in consultation with the Departments of Transportation and Energy and Environmental Protection. </a:t>
            </a:r>
          </a:p>
        </p:txBody>
      </p:sp>
      <p:sp>
        <p:nvSpPr>
          <p:cNvPr id="3" name="TextBox 2">
            <a:extLst>
              <a:ext uri="{FF2B5EF4-FFF2-40B4-BE49-F238E27FC236}">
                <a16:creationId xmlns:a16="http://schemas.microsoft.com/office/drawing/2014/main" id="{D12E877C-B695-FB78-9C7A-3B9DAC152287}"/>
              </a:ext>
            </a:extLst>
          </p:cNvPr>
          <p:cNvSpPr txBox="1"/>
          <p:nvPr/>
        </p:nvSpPr>
        <p:spPr>
          <a:xfrm>
            <a:off x="924560" y="3992880"/>
            <a:ext cx="4257040" cy="1631216"/>
          </a:xfrm>
          <a:prstGeom prst="rect">
            <a:avLst/>
          </a:prstGeom>
          <a:solidFill>
            <a:srgbClr val="72C0EB"/>
          </a:solidFill>
        </p:spPr>
        <p:txBody>
          <a:bodyPr wrap="square" rtlCol="0">
            <a:spAutoFit/>
          </a:bodyPr>
          <a:lstStyle/>
          <a:p>
            <a:r>
              <a:rPr lang="en-US" sz="2500" dirty="0">
                <a:latin typeface="Aptos" panose="020B0004020202020204" pitchFamily="34" charset="0"/>
              </a:rPr>
              <a:t>This places additional work in the hands of the municipal staff. Ask your COGs to do it for themselves.</a:t>
            </a:r>
          </a:p>
        </p:txBody>
      </p:sp>
    </p:spTree>
    <p:extLst>
      <p:ext uri="{BB962C8B-B14F-4D97-AF65-F5344CB8AC3E}">
        <p14:creationId xmlns:p14="http://schemas.microsoft.com/office/powerpoint/2010/main" val="51635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C815-D986-C6A7-6ED9-CFE969544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E8FF5-8781-E432-50DD-58A987F6414B}"/>
              </a:ext>
            </a:extLst>
          </p:cNvPr>
          <p:cNvSpPr>
            <a:spLocks noGrp="1"/>
          </p:cNvSpPr>
          <p:nvPr>
            <p:ph type="title"/>
          </p:nvPr>
        </p:nvSpPr>
        <p:spPr/>
        <p:txBody>
          <a:bodyPr/>
          <a:lstStyle/>
          <a:p>
            <a:r>
              <a:rPr lang="en-US" dirty="0">
                <a:latin typeface="Aptos" panose="020B0004020202020204" pitchFamily="34" charset="0"/>
              </a:rPr>
              <a:t>Hazard Mitigation Plans</a:t>
            </a:r>
          </a:p>
        </p:txBody>
      </p:sp>
      <p:sp>
        <p:nvSpPr>
          <p:cNvPr id="4" name="Content Placeholder 3">
            <a:extLst>
              <a:ext uri="{FF2B5EF4-FFF2-40B4-BE49-F238E27FC236}">
                <a16:creationId xmlns:a16="http://schemas.microsoft.com/office/drawing/2014/main" id="{9A73F230-DB79-9745-E830-CE258403E370}"/>
              </a:ext>
            </a:extLst>
          </p:cNvPr>
          <p:cNvSpPr>
            <a:spLocks noGrp="1"/>
          </p:cNvSpPr>
          <p:nvPr>
            <p:ph sz="half" idx="1"/>
          </p:nvPr>
        </p:nvSpPr>
        <p:spPr>
          <a:xfrm>
            <a:off x="838200" y="1825625"/>
            <a:ext cx="4384040" cy="4351338"/>
          </a:xfrm>
        </p:spPr>
        <p:txBody>
          <a:bodyPr>
            <a:normAutofit fontScale="92500" lnSpcReduction="10000"/>
          </a:bodyPr>
          <a:lstStyle/>
          <a:p>
            <a:r>
              <a:rPr lang="en-US" sz="2700" dirty="0">
                <a:latin typeface="Aptos" panose="020B0004020202020204" pitchFamily="34" charset="0"/>
              </a:rPr>
              <a:t>Changes to the Planning Process</a:t>
            </a:r>
          </a:p>
          <a:p>
            <a:r>
              <a:rPr lang="en-US" sz="2700" b="1" dirty="0">
                <a:solidFill>
                  <a:srgbClr val="E56020"/>
                </a:solidFill>
                <a:latin typeface="Aptos" panose="020B0004020202020204" pitchFamily="34" charset="0"/>
              </a:rPr>
              <a:t>Data Delivery</a:t>
            </a:r>
          </a:p>
          <a:p>
            <a:r>
              <a:rPr lang="en-US" sz="2700" dirty="0">
                <a:latin typeface="Aptos" panose="020B0004020202020204" pitchFamily="34" charset="0"/>
              </a:rPr>
              <a:t>Ideas for Plan Actions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114C8A79-ED05-8D27-909B-E092973C1C69}"/>
              </a:ext>
            </a:extLst>
          </p:cNvPr>
          <p:cNvSpPr>
            <a:spLocks noGrp="1"/>
          </p:cNvSpPr>
          <p:nvPr>
            <p:ph sz="half" idx="2"/>
          </p:nvPr>
        </p:nvSpPr>
        <p:spPr>
          <a:xfrm>
            <a:off x="5222240" y="1825625"/>
            <a:ext cx="6370320" cy="4351338"/>
          </a:xfrm>
        </p:spPr>
        <p:txBody>
          <a:bodyPr>
            <a:normAutofit fontScale="92500" lnSpcReduction="10000"/>
          </a:bodyPr>
          <a:lstStyle/>
          <a:p>
            <a:r>
              <a:rPr lang="en-US" dirty="0">
                <a:latin typeface="Aptos" panose="020B0004020202020204" pitchFamily="34" charset="0"/>
              </a:rPr>
              <a:t>For [RPOCDs] adopted on or after October 1, 2025, such plan shall (</a:t>
            </a:r>
            <a:r>
              <a:rPr lang="en-US" dirty="0" err="1">
                <a:latin typeface="Aptos" panose="020B0004020202020204" pitchFamily="34" charset="0"/>
              </a:rPr>
              <a:t>i</a:t>
            </a:r>
            <a:r>
              <a:rPr lang="en-US" dirty="0">
                <a:latin typeface="Aptos" panose="020B0004020202020204" pitchFamily="34" charset="0"/>
              </a:rPr>
              <a:t>) demonstrate consistency with the regional long-range transportation plan and the regional summary of the hazard mitigation plan in the case of a multijurisdictional hazard mitigation plan, and (ii) identify critical facilities in the region and include geospatial data relative to such facilities. Such geospatial information shall indicate location, address and general function of the critical facility.</a:t>
            </a:r>
          </a:p>
        </p:txBody>
      </p:sp>
      <p:sp>
        <p:nvSpPr>
          <p:cNvPr id="3" name="TextBox 2">
            <a:extLst>
              <a:ext uri="{FF2B5EF4-FFF2-40B4-BE49-F238E27FC236}">
                <a16:creationId xmlns:a16="http://schemas.microsoft.com/office/drawing/2014/main" id="{4E33C72D-58DB-CA3D-DF77-2C06827238CE}"/>
              </a:ext>
            </a:extLst>
          </p:cNvPr>
          <p:cNvSpPr txBox="1"/>
          <p:nvPr/>
        </p:nvSpPr>
        <p:spPr>
          <a:xfrm>
            <a:off x="924560" y="3992880"/>
            <a:ext cx="4297680" cy="1785104"/>
          </a:xfrm>
          <a:prstGeom prst="rect">
            <a:avLst/>
          </a:prstGeom>
          <a:solidFill>
            <a:srgbClr val="72C0EB"/>
          </a:solidFill>
        </p:spPr>
        <p:txBody>
          <a:bodyPr wrap="square" rtlCol="0">
            <a:spAutoFit/>
          </a:bodyPr>
          <a:lstStyle/>
          <a:p>
            <a:r>
              <a:rPr lang="en-US" sz="2200" dirty="0">
                <a:latin typeface="Aptos" panose="020B0004020202020204" pitchFamily="34" charset="0"/>
              </a:rPr>
              <a:t>RPOCDs should already be developing geospatial data that may exceed the quality and granularity of the hazard mitigation plan that is in place.</a:t>
            </a:r>
          </a:p>
        </p:txBody>
      </p:sp>
    </p:spTree>
    <p:extLst>
      <p:ext uri="{BB962C8B-B14F-4D97-AF65-F5344CB8AC3E}">
        <p14:creationId xmlns:p14="http://schemas.microsoft.com/office/powerpoint/2010/main" val="2578464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C6AAC-7639-6121-B0F6-466482D5E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9F71D-65E6-7A1F-3B7D-4058D7732A5C}"/>
              </a:ext>
            </a:extLst>
          </p:cNvPr>
          <p:cNvSpPr>
            <a:spLocks noGrp="1"/>
          </p:cNvSpPr>
          <p:nvPr>
            <p:ph type="title"/>
          </p:nvPr>
        </p:nvSpPr>
        <p:spPr/>
        <p:txBody>
          <a:bodyPr/>
          <a:lstStyle/>
          <a:p>
            <a:r>
              <a:rPr lang="en-US" dirty="0">
                <a:latin typeface="Aptos" panose="020B0004020202020204" pitchFamily="34" charset="0"/>
              </a:rPr>
              <a:t>Hazard Mitigation Plans</a:t>
            </a:r>
          </a:p>
        </p:txBody>
      </p:sp>
      <p:sp>
        <p:nvSpPr>
          <p:cNvPr id="4" name="Content Placeholder 3">
            <a:extLst>
              <a:ext uri="{FF2B5EF4-FFF2-40B4-BE49-F238E27FC236}">
                <a16:creationId xmlns:a16="http://schemas.microsoft.com/office/drawing/2014/main" id="{1C3AAD74-09A5-5B6F-DCAF-F9AB7DB9D8EC}"/>
              </a:ext>
            </a:extLst>
          </p:cNvPr>
          <p:cNvSpPr>
            <a:spLocks noGrp="1"/>
          </p:cNvSpPr>
          <p:nvPr>
            <p:ph sz="half" idx="1"/>
          </p:nvPr>
        </p:nvSpPr>
        <p:spPr>
          <a:xfrm>
            <a:off x="838200" y="1825625"/>
            <a:ext cx="4363720" cy="4351338"/>
          </a:xfrm>
        </p:spPr>
        <p:txBody>
          <a:bodyPr>
            <a:normAutofit/>
          </a:bodyPr>
          <a:lstStyle/>
          <a:p>
            <a:r>
              <a:rPr lang="en-US" sz="2500" dirty="0">
                <a:latin typeface="Aptos" panose="020B0004020202020204" pitchFamily="34" charset="0"/>
              </a:rPr>
              <a:t>Changes to the Planning Process</a:t>
            </a:r>
          </a:p>
          <a:p>
            <a:r>
              <a:rPr lang="en-US" sz="2500" dirty="0">
                <a:latin typeface="Aptos" panose="020B0004020202020204" pitchFamily="34" charset="0"/>
              </a:rPr>
              <a:t>Data Delivery</a:t>
            </a:r>
          </a:p>
          <a:p>
            <a:r>
              <a:rPr lang="en-US" sz="2500" b="1" dirty="0">
                <a:solidFill>
                  <a:srgbClr val="E56020"/>
                </a:solidFill>
                <a:latin typeface="Aptos" panose="020B0004020202020204" pitchFamily="34" charset="0"/>
              </a:rPr>
              <a:t>Ideas for Plan Actions</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468C25A9-9333-AB32-E826-F3CDCCDF0F50}"/>
              </a:ext>
            </a:extLst>
          </p:cNvPr>
          <p:cNvSpPr>
            <a:spLocks noGrp="1"/>
          </p:cNvSpPr>
          <p:nvPr>
            <p:ph sz="half" idx="2"/>
          </p:nvPr>
        </p:nvSpPr>
        <p:spPr>
          <a:xfrm>
            <a:off x="5201920" y="1825625"/>
            <a:ext cx="6390640" cy="4351338"/>
          </a:xfrm>
        </p:spPr>
        <p:txBody>
          <a:bodyPr>
            <a:normAutofit/>
          </a:bodyPr>
          <a:lstStyle/>
          <a:p>
            <a:r>
              <a:rPr lang="en-US" dirty="0">
                <a:latin typeface="Aptos" panose="020B0004020202020204" pitchFamily="34" charset="0"/>
              </a:rPr>
              <a:t>Ensure that actions are present for critical facilities and transportation systems (this is mostly done already).</a:t>
            </a:r>
          </a:p>
          <a:p>
            <a:r>
              <a:rPr lang="en-US" dirty="0">
                <a:latin typeface="Aptos" panose="020B0004020202020204" pitchFamily="34" charset="0"/>
              </a:rPr>
              <a:t>Create an action that calls for development and maintenance of a geospatial data file of each culvert and bridge within the control and boundaries of such municipality, including the information listed in the Act.</a:t>
            </a:r>
          </a:p>
        </p:txBody>
      </p:sp>
    </p:spTree>
    <p:extLst>
      <p:ext uri="{BB962C8B-B14F-4D97-AF65-F5344CB8AC3E}">
        <p14:creationId xmlns:p14="http://schemas.microsoft.com/office/powerpoint/2010/main" val="917726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64CD9-24DA-8E4B-A3A5-50466875C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7FA45-D4D0-6093-0E0F-BB728BF3C826}"/>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C3728FD4-4EB0-F388-8CFE-6BE494925F16}"/>
              </a:ext>
            </a:extLst>
          </p:cNvPr>
          <p:cNvSpPr>
            <a:spLocks noGrp="1"/>
          </p:cNvSpPr>
          <p:nvPr>
            <p:ph sz="half" idx="1"/>
          </p:nvPr>
        </p:nvSpPr>
        <p:spPr>
          <a:xfrm>
            <a:off x="838200" y="1825625"/>
            <a:ext cx="4353560" cy="4351338"/>
          </a:xfrm>
        </p:spPr>
        <p:txBody>
          <a:bodyPr>
            <a:normAutofit/>
          </a:bodyPr>
          <a:lstStyle/>
          <a:p>
            <a:r>
              <a:rPr lang="en-US" b="1" dirty="0">
                <a:solidFill>
                  <a:srgbClr val="E56020"/>
                </a:solidFill>
                <a:latin typeface="Aptos" panose="020B0004020202020204" pitchFamily="34" charset="0"/>
              </a:rPr>
              <a:t>Changes to the Planning Process</a:t>
            </a:r>
          </a:p>
          <a:p>
            <a:r>
              <a:rPr lang="en-US"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384D9B9B-FC12-8960-A414-DC64579A5B7A}"/>
              </a:ext>
            </a:extLst>
          </p:cNvPr>
          <p:cNvSpPr>
            <a:spLocks noGrp="1"/>
          </p:cNvSpPr>
          <p:nvPr>
            <p:ph sz="half" idx="2"/>
          </p:nvPr>
        </p:nvSpPr>
        <p:spPr>
          <a:xfrm>
            <a:off x="5191760" y="1825625"/>
            <a:ext cx="6360160" cy="4667250"/>
          </a:xfrm>
        </p:spPr>
        <p:txBody>
          <a:bodyPr>
            <a:normAutofit/>
          </a:bodyPr>
          <a:lstStyle/>
          <a:p>
            <a:r>
              <a:rPr lang="en-US" dirty="0">
                <a:latin typeface="Aptos" panose="020B0004020202020204" pitchFamily="34" charset="0"/>
              </a:rPr>
              <a:t>For any POCD adopted on or after October 1, 2027, </a:t>
            </a:r>
            <a:r>
              <a:rPr lang="en-US" b="1" dirty="0">
                <a:latin typeface="Aptos" panose="020B0004020202020204" pitchFamily="34" charset="0"/>
              </a:rPr>
              <a:t>consider the most recent hazard and climate projections established by federal and state authorities, </a:t>
            </a:r>
            <a:r>
              <a:rPr lang="en-US" dirty="0">
                <a:latin typeface="Aptos" panose="020B0004020202020204" pitchFamily="34" charset="0"/>
              </a:rPr>
              <a:t>including, but not limited to, the National Oceanic and Atmospheric Administration, the Federal Emergency Management Agency, the United States Environmental Protection Agency and The University of Connecticut. </a:t>
            </a:r>
          </a:p>
        </p:txBody>
      </p:sp>
      <p:sp>
        <p:nvSpPr>
          <p:cNvPr id="7" name="TextBox 6">
            <a:extLst>
              <a:ext uri="{FF2B5EF4-FFF2-40B4-BE49-F238E27FC236}">
                <a16:creationId xmlns:a16="http://schemas.microsoft.com/office/drawing/2014/main" id="{F992245E-6978-B79D-ED12-036F5394EA9F}"/>
              </a:ext>
            </a:extLst>
          </p:cNvPr>
          <p:cNvSpPr txBox="1"/>
          <p:nvPr/>
        </p:nvSpPr>
        <p:spPr>
          <a:xfrm>
            <a:off x="924560" y="4429760"/>
            <a:ext cx="4267200" cy="769441"/>
          </a:xfrm>
          <a:prstGeom prst="rect">
            <a:avLst/>
          </a:prstGeom>
          <a:solidFill>
            <a:srgbClr val="72C0EB"/>
          </a:solidFill>
        </p:spPr>
        <p:txBody>
          <a:bodyPr wrap="square" rtlCol="0">
            <a:spAutoFit/>
          </a:bodyPr>
          <a:lstStyle/>
          <a:p>
            <a:r>
              <a:rPr lang="en-US" sz="2200" dirty="0">
                <a:latin typeface="Aptos" panose="020B0004020202020204" pitchFamily="34" charset="0"/>
              </a:rPr>
              <a:t>This will place more responsibility in the hands of CIRCA.</a:t>
            </a:r>
          </a:p>
        </p:txBody>
      </p:sp>
    </p:spTree>
    <p:extLst>
      <p:ext uri="{BB962C8B-B14F-4D97-AF65-F5344CB8AC3E}">
        <p14:creationId xmlns:p14="http://schemas.microsoft.com/office/powerpoint/2010/main" val="3618568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031D-E9C1-AA40-2C73-0DE4C31A8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7A564-0F99-E62D-B9B1-EB8287177923}"/>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71917852-15D4-A459-AED0-1C0626C6885E}"/>
              </a:ext>
            </a:extLst>
          </p:cNvPr>
          <p:cNvSpPr>
            <a:spLocks noGrp="1"/>
          </p:cNvSpPr>
          <p:nvPr>
            <p:ph sz="half" idx="1"/>
          </p:nvPr>
        </p:nvSpPr>
        <p:spPr>
          <a:xfrm>
            <a:off x="838200" y="1825624"/>
            <a:ext cx="4353560" cy="4486275"/>
          </a:xfrm>
        </p:spPr>
        <p:txBody>
          <a:bodyPr>
            <a:normAutofit fontScale="85000" lnSpcReduction="20000"/>
          </a:bodyPr>
          <a:lstStyle/>
          <a:p>
            <a:r>
              <a:rPr lang="en-US" sz="3100" b="1" dirty="0">
                <a:solidFill>
                  <a:srgbClr val="E56020"/>
                </a:solidFill>
                <a:latin typeface="Aptos" panose="020B0004020202020204" pitchFamily="34" charset="0"/>
              </a:rPr>
              <a:t>Changes to the Planning Process</a:t>
            </a:r>
          </a:p>
          <a:p>
            <a:r>
              <a:rPr lang="en-US" sz="3100" dirty="0">
                <a:latin typeface="Aptos" panose="020B0004020202020204" pitchFamily="34" charset="0"/>
              </a:rPr>
              <a:t>Ideas for Plan Strategies and Maps</a:t>
            </a:r>
          </a:p>
        </p:txBody>
      </p:sp>
      <p:sp>
        <p:nvSpPr>
          <p:cNvPr id="5" name="Content Placeholder 4">
            <a:extLst>
              <a:ext uri="{FF2B5EF4-FFF2-40B4-BE49-F238E27FC236}">
                <a16:creationId xmlns:a16="http://schemas.microsoft.com/office/drawing/2014/main" id="{90990E2B-9FBA-D56D-2E85-2CB6D8B9B119}"/>
              </a:ext>
            </a:extLst>
          </p:cNvPr>
          <p:cNvSpPr>
            <a:spLocks noGrp="1"/>
          </p:cNvSpPr>
          <p:nvPr>
            <p:ph sz="half" idx="2"/>
          </p:nvPr>
        </p:nvSpPr>
        <p:spPr>
          <a:xfrm>
            <a:off x="5191760" y="1825624"/>
            <a:ext cx="6370320" cy="4486276"/>
          </a:xfrm>
        </p:spPr>
        <p:txBody>
          <a:bodyPr>
            <a:normAutofit fontScale="85000" lnSpcReduction="20000"/>
          </a:bodyPr>
          <a:lstStyle/>
          <a:p>
            <a:r>
              <a:rPr lang="en-US" dirty="0">
                <a:latin typeface="Aptos" panose="020B0004020202020204" pitchFamily="34" charset="0"/>
              </a:rPr>
              <a:t>… Must include a climate change vulnerability assessment, based on information from considerations which shall consist of an assessment of existing and anticipated threats to and vulnerabilities of the municipality that are associated with </a:t>
            </a:r>
            <a:r>
              <a:rPr lang="en-US" b="1" dirty="0">
                <a:latin typeface="Aptos" panose="020B0004020202020204" pitchFamily="34" charset="0"/>
              </a:rPr>
              <a:t>natural disasters, hazards and climate change, including, but not limited to, increased temperatures, drought, flooding, wildfire, storm damage and sea level rise, </a:t>
            </a:r>
            <a:r>
              <a:rPr lang="en-US" dirty="0">
                <a:latin typeface="Aptos" panose="020B0004020202020204" pitchFamily="34" charset="0"/>
              </a:rPr>
              <a:t>saltwater intrusion and the impacts such disasters and hazards may have on individuals, communities, institutions, businesses, economic development, public infrastructure and facilities, public health, safety and welfare…</a:t>
            </a:r>
          </a:p>
        </p:txBody>
      </p:sp>
      <p:sp>
        <p:nvSpPr>
          <p:cNvPr id="3" name="TextBox 2">
            <a:extLst>
              <a:ext uri="{FF2B5EF4-FFF2-40B4-BE49-F238E27FC236}">
                <a16:creationId xmlns:a16="http://schemas.microsoft.com/office/drawing/2014/main" id="{5B1353D4-EED7-1B45-2D4F-1EB32A564FA4}"/>
              </a:ext>
            </a:extLst>
          </p:cNvPr>
          <p:cNvSpPr txBox="1"/>
          <p:nvPr/>
        </p:nvSpPr>
        <p:spPr>
          <a:xfrm>
            <a:off x="924560" y="3921760"/>
            <a:ext cx="4267200" cy="1446550"/>
          </a:xfrm>
          <a:prstGeom prst="rect">
            <a:avLst/>
          </a:prstGeom>
          <a:solidFill>
            <a:srgbClr val="72C0EB"/>
          </a:solidFill>
        </p:spPr>
        <p:txBody>
          <a:bodyPr wrap="square" rtlCol="0">
            <a:spAutoFit/>
          </a:bodyPr>
          <a:lstStyle/>
          <a:p>
            <a:r>
              <a:rPr lang="en-US" sz="2200" b="1" dirty="0">
                <a:latin typeface="Aptos" panose="020B0004020202020204" pitchFamily="34" charset="0"/>
              </a:rPr>
              <a:t>This will be available in the hazard mitigation plan and is not necessary to develop *for* the POCD. </a:t>
            </a:r>
          </a:p>
        </p:txBody>
      </p:sp>
    </p:spTree>
    <p:extLst>
      <p:ext uri="{BB962C8B-B14F-4D97-AF65-F5344CB8AC3E}">
        <p14:creationId xmlns:p14="http://schemas.microsoft.com/office/powerpoint/2010/main" val="159740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59E8-B471-35FE-8B2F-85BD72080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E2017-6323-482F-177A-E606796D8A12}"/>
              </a:ext>
            </a:extLst>
          </p:cNvPr>
          <p:cNvSpPr>
            <a:spLocks noGrp="1"/>
          </p:cNvSpPr>
          <p:nvPr>
            <p:ph type="title"/>
          </p:nvPr>
        </p:nvSpPr>
        <p:spPr/>
        <p:txBody>
          <a:bodyPr/>
          <a:lstStyle/>
          <a:p>
            <a:r>
              <a:rPr lang="en-US" dirty="0">
                <a:latin typeface="Aptos" panose="020B0004020202020204" pitchFamily="34" charset="0"/>
              </a:rPr>
              <a:t> National Resources</a:t>
            </a:r>
          </a:p>
        </p:txBody>
      </p:sp>
      <p:sp>
        <p:nvSpPr>
          <p:cNvPr id="4" name="Content Placeholder 3">
            <a:extLst>
              <a:ext uri="{FF2B5EF4-FFF2-40B4-BE49-F238E27FC236}">
                <a16:creationId xmlns:a16="http://schemas.microsoft.com/office/drawing/2014/main" id="{771DF4D1-1AB1-4F03-A46D-3C98150EBD9F}"/>
              </a:ext>
            </a:extLst>
          </p:cNvPr>
          <p:cNvSpPr>
            <a:spLocks noGrp="1"/>
          </p:cNvSpPr>
          <p:nvPr>
            <p:ph sz="half" idx="1"/>
          </p:nvPr>
        </p:nvSpPr>
        <p:spPr>
          <a:xfrm>
            <a:off x="838200" y="1825625"/>
            <a:ext cx="2924175" cy="4351338"/>
          </a:xfrm>
        </p:spPr>
        <p:txBody>
          <a:bodyPr>
            <a:normAutofit/>
          </a:bodyPr>
          <a:lstStyle/>
          <a:p>
            <a:r>
              <a:rPr lang="en-US" sz="3000" b="1" dirty="0">
                <a:solidFill>
                  <a:srgbClr val="E56020"/>
                </a:solidFill>
                <a:latin typeface="Aptos" panose="020B0004020202020204" pitchFamily="34" charset="0"/>
              </a:rPr>
              <a:t>4</a:t>
            </a:r>
            <a:r>
              <a:rPr lang="en-US" sz="3000" b="1" baseline="30000" dirty="0">
                <a:solidFill>
                  <a:srgbClr val="E56020"/>
                </a:solidFill>
                <a:latin typeface="Aptos" panose="020B0004020202020204" pitchFamily="34" charset="0"/>
              </a:rPr>
              <a:t>th</a:t>
            </a:r>
            <a:r>
              <a:rPr lang="en-US" sz="3000" b="1" dirty="0">
                <a:solidFill>
                  <a:srgbClr val="E56020"/>
                </a:solidFill>
                <a:latin typeface="Aptos" panose="020B0004020202020204" pitchFamily="34" charset="0"/>
              </a:rPr>
              <a:t> and 5</a:t>
            </a:r>
            <a:r>
              <a:rPr lang="en-US" sz="3000" b="1" baseline="30000" dirty="0">
                <a:solidFill>
                  <a:srgbClr val="E56020"/>
                </a:solidFill>
                <a:latin typeface="Aptos" panose="020B0004020202020204" pitchFamily="34" charset="0"/>
              </a:rPr>
              <a:t>th</a:t>
            </a:r>
            <a:r>
              <a:rPr lang="en-US" sz="3000" b="1" dirty="0">
                <a:solidFill>
                  <a:srgbClr val="E56020"/>
                </a:solidFill>
                <a:latin typeface="Aptos" panose="020B0004020202020204" pitchFamily="34" charset="0"/>
              </a:rPr>
              <a:t> National Climate Assessments</a:t>
            </a:r>
          </a:p>
          <a:p>
            <a:r>
              <a:rPr lang="en-US" sz="3000" dirty="0">
                <a:latin typeface="Aptos" panose="020B0004020202020204" pitchFamily="34" charset="0"/>
              </a:rPr>
              <a:t>NOAA </a:t>
            </a:r>
          </a:p>
          <a:p>
            <a:r>
              <a:rPr lang="en-US" sz="3000" dirty="0">
                <a:latin typeface="Aptos" panose="020B0004020202020204" pitchFamily="34" charset="0"/>
              </a:rPr>
              <a:t>FEMA</a:t>
            </a:r>
          </a:p>
          <a:p>
            <a:endParaRPr lang="en-US" dirty="0"/>
          </a:p>
          <a:p>
            <a:endParaRPr lang="en-US" dirty="0"/>
          </a:p>
          <a:p>
            <a:endParaRPr lang="en-US" dirty="0"/>
          </a:p>
        </p:txBody>
      </p:sp>
      <p:sp>
        <p:nvSpPr>
          <p:cNvPr id="5" name="Content Placeholder 2">
            <a:extLst>
              <a:ext uri="{FF2B5EF4-FFF2-40B4-BE49-F238E27FC236}">
                <a16:creationId xmlns:a16="http://schemas.microsoft.com/office/drawing/2014/main" id="{F07A71AC-FB84-DAF0-1811-680846DE5E71}"/>
              </a:ext>
            </a:extLst>
          </p:cNvPr>
          <p:cNvSpPr txBox="1">
            <a:spLocks/>
          </p:cNvSpPr>
          <p:nvPr/>
        </p:nvSpPr>
        <p:spPr>
          <a:xfrm>
            <a:off x="3923665" y="2259931"/>
            <a:ext cx="3870325" cy="41606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Aptos" panose="020B0004020202020204" pitchFamily="34" charset="0"/>
              </a:rPr>
              <a:t>Dominant trend in precipitation in the Northeast has been towards </a:t>
            </a:r>
            <a:r>
              <a:rPr lang="en-US" sz="2300" b="1" dirty="0">
                <a:solidFill>
                  <a:srgbClr val="E56020"/>
                </a:solidFill>
                <a:latin typeface="Aptos" panose="020B0004020202020204" pitchFamily="34" charset="0"/>
              </a:rPr>
              <a:t>increases in rainfall intensity, </a:t>
            </a:r>
            <a:r>
              <a:rPr lang="en-US" sz="2300" dirty="0">
                <a:latin typeface="Aptos" panose="020B0004020202020204" pitchFamily="34" charset="0"/>
              </a:rPr>
              <a:t>with increases in intensity exceeding those in other regions.</a:t>
            </a:r>
          </a:p>
          <a:p>
            <a:r>
              <a:rPr lang="en-US" sz="2300" dirty="0">
                <a:latin typeface="Aptos" panose="020B0004020202020204" pitchFamily="34" charset="0"/>
              </a:rPr>
              <a:t>Further increases in rainfall intensity are expected, with </a:t>
            </a:r>
            <a:r>
              <a:rPr lang="en-US" sz="2300" b="1" dirty="0">
                <a:solidFill>
                  <a:srgbClr val="E56020"/>
                </a:solidFill>
                <a:latin typeface="Aptos" panose="020B0004020202020204" pitchFamily="34" charset="0"/>
              </a:rPr>
              <a:t>increases in precipitation expected during the winter and spring with little change in the summer.</a:t>
            </a:r>
          </a:p>
          <a:p>
            <a:r>
              <a:rPr lang="en-US" sz="2300" dirty="0">
                <a:latin typeface="Aptos" panose="020B0004020202020204" pitchFamily="34" charset="0"/>
              </a:rPr>
              <a:t>Monthly precipitation in the Northeast is projected to be about 1 inch greater for December through April by the end of the century...</a:t>
            </a:r>
          </a:p>
        </p:txBody>
      </p:sp>
      <p:cxnSp>
        <p:nvCxnSpPr>
          <p:cNvPr id="6" name="Straight Connector 5">
            <a:extLst>
              <a:ext uri="{FF2B5EF4-FFF2-40B4-BE49-F238E27FC236}">
                <a16:creationId xmlns:a16="http://schemas.microsoft.com/office/drawing/2014/main" id="{FD0F02AE-9838-7388-9954-B6705D8A246B}"/>
              </a:ext>
            </a:extLst>
          </p:cNvPr>
          <p:cNvCxnSpPr/>
          <p:nvPr/>
        </p:nvCxnSpPr>
        <p:spPr>
          <a:xfrm>
            <a:off x="3782695" y="158702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B1B2F4-BC4A-9995-F050-5D59183820C6}"/>
              </a:ext>
            </a:extLst>
          </p:cNvPr>
          <p:cNvCxnSpPr/>
          <p:nvPr/>
        </p:nvCxnSpPr>
        <p:spPr>
          <a:xfrm>
            <a:off x="7934960" y="1524000"/>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8" name="Content Placeholder 3">
            <a:extLst>
              <a:ext uri="{FF2B5EF4-FFF2-40B4-BE49-F238E27FC236}">
                <a16:creationId xmlns:a16="http://schemas.microsoft.com/office/drawing/2014/main" id="{B3CD896C-D142-C469-8581-9CF9651DC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38160" y="2187139"/>
            <a:ext cx="3753424" cy="3628310"/>
          </a:xfrm>
          <a:prstGeom prst="rect">
            <a:avLst/>
          </a:prstGeom>
        </p:spPr>
      </p:pic>
      <p:sp>
        <p:nvSpPr>
          <p:cNvPr id="10" name="TextBox 9">
            <a:extLst>
              <a:ext uri="{FF2B5EF4-FFF2-40B4-BE49-F238E27FC236}">
                <a16:creationId xmlns:a16="http://schemas.microsoft.com/office/drawing/2014/main" id="{3B01B535-40DD-8C86-F556-634636179108}"/>
              </a:ext>
            </a:extLst>
          </p:cNvPr>
          <p:cNvSpPr txBox="1"/>
          <p:nvPr/>
        </p:nvSpPr>
        <p:spPr>
          <a:xfrm>
            <a:off x="8788400" y="1502459"/>
            <a:ext cx="3298825" cy="646331"/>
          </a:xfrm>
          <a:prstGeom prst="rect">
            <a:avLst/>
          </a:prstGeom>
          <a:noFill/>
        </p:spPr>
        <p:txBody>
          <a:bodyPr wrap="square">
            <a:spAutoFit/>
          </a:bodyPr>
          <a:lstStyle/>
          <a:p>
            <a:pPr marL="0" indent="0">
              <a:buNone/>
            </a:pPr>
            <a:r>
              <a:rPr lang="en-US" sz="1800" b="1" dirty="0">
                <a:latin typeface="Aptos" panose="020B0004020202020204" pitchFamily="34" charset="0"/>
              </a:rPr>
              <a:t>5</a:t>
            </a:r>
            <a:r>
              <a:rPr lang="en-US" sz="1800" b="1" baseline="30000" dirty="0">
                <a:latin typeface="Aptos" panose="020B0004020202020204" pitchFamily="34" charset="0"/>
              </a:rPr>
              <a:t>th</a:t>
            </a:r>
            <a:r>
              <a:rPr lang="en-US" sz="1800" b="1" dirty="0">
                <a:latin typeface="Aptos" panose="020B0004020202020204" pitchFamily="34" charset="0"/>
              </a:rPr>
              <a:t> National Climate Assessment (2023)</a:t>
            </a:r>
          </a:p>
        </p:txBody>
      </p:sp>
      <p:sp>
        <p:nvSpPr>
          <p:cNvPr id="12" name="TextBox 11">
            <a:extLst>
              <a:ext uri="{FF2B5EF4-FFF2-40B4-BE49-F238E27FC236}">
                <a16:creationId xmlns:a16="http://schemas.microsoft.com/office/drawing/2014/main" id="{1F81F9A2-4DFB-6D00-80D8-7C14F92998BA}"/>
              </a:ext>
            </a:extLst>
          </p:cNvPr>
          <p:cNvSpPr txBox="1"/>
          <p:nvPr/>
        </p:nvSpPr>
        <p:spPr>
          <a:xfrm>
            <a:off x="4636135" y="1502458"/>
            <a:ext cx="2976879" cy="646331"/>
          </a:xfrm>
          <a:prstGeom prst="rect">
            <a:avLst/>
          </a:prstGeom>
          <a:noFill/>
        </p:spPr>
        <p:txBody>
          <a:bodyPr wrap="square">
            <a:spAutoFit/>
          </a:bodyPr>
          <a:lstStyle/>
          <a:p>
            <a:pPr marL="0" indent="0">
              <a:buNone/>
            </a:pPr>
            <a:r>
              <a:rPr lang="en-US" sz="1800" b="1" dirty="0">
                <a:latin typeface="Aptos" panose="020B0004020202020204" pitchFamily="34" charset="0"/>
              </a:rPr>
              <a:t>4</a:t>
            </a:r>
            <a:r>
              <a:rPr lang="en-US" sz="1800" b="1" baseline="30000" dirty="0">
                <a:latin typeface="Aptos" panose="020B0004020202020204" pitchFamily="34" charset="0"/>
              </a:rPr>
              <a:t>th</a:t>
            </a:r>
            <a:r>
              <a:rPr lang="en-US" sz="1800" b="1" dirty="0">
                <a:latin typeface="Aptos" panose="020B0004020202020204" pitchFamily="34" charset="0"/>
              </a:rPr>
              <a:t> National Climate Assessment (2018)</a:t>
            </a:r>
          </a:p>
        </p:txBody>
      </p:sp>
      <p:pic>
        <p:nvPicPr>
          <p:cNvPr id="14" name="Picture 13">
            <a:extLst>
              <a:ext uri="{FF2B5EF4-FFF2-40B4-BE49-F238E27FC236}">
                <a16:creationId xmlns:a16="http://schemas.microsoft.com/office/drawing/2014/main" id="{F4660F4F-0A11-C165-99BE-03FE4BCC537B}"/>
              </a:ext>
            </a:extLst>
          </p:cNvPr>
          <p:cNvPicPr>
            <a:picLocks noChangeAspect="1"/>
          </p:cNvPicPr>
          <p:nvPr/>
        </p:nvPicPr>
        <p:blipFill>
          <a:blip r:embed="rId4"/>
          <a:stretch>
            <a:fillRect/>
          </a:stretch>
        </p:blipFill>
        <p:spPr>
          <a:xfrm>
            <a:off x="0" y="6088697"/>
            <a:ext cx="12192000" cy="691097"/>
          </a:xfrm>
          <a:prstGeom prst="rect">
            <a:avLst/>
          </a:prstGeom>
        </p:spPr>
      </p:pic>
    </p:spTree>
    <p:extLst>
      <p:ext uri="{BB962C8B-B14F-4D97-AF65-F5344CB8AC3E}">
        <p14:creationId xmlns:p14="http://schemas.microsoft.com/office/powerpoint/2010/main" val="86904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098E-9FFF-19FC-75E9-6B22CB654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CC94D-6ADB-0619-29C9-130961CCA939}"/>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98403FAD-1774-3A94-A785-CF651044B906}"/>
              </a:ext>
            </a:extLst>
          </p:cNvPr>
          <p:cNvSpPr>
            <a:spLocks noGrp="1"/>
          </p:cNvSpPr>
          <p:nvPr>
            <p:ph sz="half" idx="1"/>
          </p:nvPr>
        </p:nvSpPr>
        <p:spPr>
          <a:xfrm>
            <a:off x="838200" y="1825625"/>
            <a:ext cx="4323080" cy="4351338"/>
          </a:xfrm>
        </p:spPr>
        <p:txBody>
          <a:bodyPr>
            <a:normAutofit fontScale="77500" lnSpcReduction="20000"/>
          </a:bodyPr>
          <a:lstStyle/>
          <a:p>
            <a:r>
              <a:rPr lang="en-US" sz="3400" b="1" dirty="0">
                <a:solidFill>
                  <a:srgbClr val="E56020"/>
                </a:solidFill>
                <a:latin typeface="Aptos" panose="020B0004020202020204" pitchFamily="34" charset="0"/>
              </a:rPr>
              <a:t>Changes to the Planning Process</a:t>
            </a:r>
          </a:p>
          <a:p>
            <a:r>
              <a:rPr lang="en-US" sz="3400"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02A4A31F-EA22-6DE7-B7D7-12EBA8F80455}"/>
              </a:ext>
            </a:extLst>
          </p:cNvPr>
          <p:cNvSpPr>
            <a:spLocks noGrp="1"/>
          </p:cNvSpPr>
          <p:nvPr>
            <p:ph sz="half" idx="2"/>
          </p:nvPr>
        </p:nvSpPr>
        <p:spPr>
          <a:xfrm>
            <a:off x="5161280" y="1825624"/>
            <a:ext cx="6390640" cy="4575175"/>
          </a:xfrm>
        </p:spPr>
        <p:txBody>
          <a:bodyPr>
            <a:normAutofit fontScale="77500" lnSpcReduction="20000"/>
          </a:bodyPr>
          <a:lstStyle/>
          <a:p>
            <a:r>
              <a:rPr lang="en-US" dirty="0">
                <a:latin typeface="Aptos" panose="020B0004020202020204" pitchFamily="34" charset="0"/>
              </a:rPr>
              <a:t>… Must identify </a:t>
            </a:r>
            <a:r>
              <a:rPr lang="en-US" b="1" dirty="0">
                <a:latin typeface="Aptos" panose="020B0004020202020204" pitchFamily="34" charset="0"/>
              </a:rPr>
              <a:t>goals, policies and techniques to avoid or reduce such threats, vulnerabilities and impacts, </a:t>
            </a:r>
            <a:r>
              <a:rPr lang="en-US" dirty="0">
                <a:latin typeface="Aptos" panose="020B0004020202020204" pitchFamily="34" charset="0"/>
              </a:rPr>
              <a:t>and include a statement describing any consistencies and inconsistencies identified between such assessment and any existing or proposed municipal natural hazard mitigation plan, floodplain management plan, comprehensive emergency operations plan, emergency response plan, post-disaster recovery plan, long range transportation plan or capital improvement plan in the municipality, and identify and recommend, where necessary, the integration of data from such assessment into any such plans and any actions necessary to achieve consistency and coordination between such assessment and any such plans…</a:t>
            </a:r>
          </a:p>
        </p:txBody>
      </p:sp>
      <p:sp>
        <p:nvSpPr>
          <p:cNvPr id="3" name="TextBox 2">
            <a:extLst>
              <a:ext uri="{FF2B5EF4-FFF2-40B4-BE49-F238E27FC236}">
                <a16:creationId xmlns:a16="http://schemas.microsoft.com/office/drawing/2014/main" id="{7B7CC5B6-EE4A-DDDD-72C7-BF794FA9B1EA}"/>
              </a:ext>
            </a:extLst>
          </p:cNvPr>
          <p:cNvSpPr txBox="1"/>
          <p:nvPr/>
        </p:nvSpPr>
        <p:spPr>
          <a:xfrm>
            <a:off x="924560" y="3921760"/>
            <a:ext cx="4267200" cy="1446550"/>
          </a:xfrm>
          <a:prstGeom prst="rect">
            <a:avLst/>
          </a:prstGeom>
          <a:solidFill>
            <a:srgbClr val="72C0EB"/>
          </a:solidFill>
        </p:spPr>
        <p:txBody>
          <a:bodyPr wrap="square" rtlCol="0">
            <a:spAutoFit/>
          </a:bodyPr>
          <a:lstStyle/>
          <a:p>
            <a:r>
              <a:rPr lang="en-US" sz="2200" b="1" dirty="0">
                <a:latin typeface="Aptos" panose="020B0004020202020204" pitchFamily="34" charset="0"/>
              </a:rPr>
              <a:t>This will not be available in the hazard mitigation plan. New goals and policies will be necessary for the POCD.</a:t>
            </a:r>
          </a:p>
        </p:txBody>
      </p:sp>
    </p:spTree>
    <p:extLst>
      <p:ext uri="{BB962C8B-B14F-4D97-AF65-F5344CB8AC3E}">
        <p14:creationId xmlns:p14="http://schemas.microsoft.com/office/powerpoint/2010/main" val="437175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54317-973A-908B-93CD-08FE3C7FF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47824-7AE3-2959-D1DA-23B4E9BEA524}"/>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80567C3A-D3B4-51CA-7440-DFBC58B278C5}"/>
              </a:ext>
            </a:extLst>
          </p:cNvPr>
          <p:cNvSpPr>
            <a:spLocks noGrp="1"/>
          </p:cNvSpPr>
          <p:nvPr>
            <p:ph sz="half" idx="1"/>
          </p:nvPr>
        </p:nvSpPr>
        <p:spPr>
          <a:xfrm>
            <a:off x="838200" y="1825625"/>
            <a:ext cx="4292600" cy="4351338"/>
          </a:xfrm>
        </p:spPr>
        <p:txBody>
          <a:bodyPr>
            <a:normAutofit/>
          </a:bodyPr>
          <a:lstStyle/>
          <a:p>
            <a:r>
              <a:rPr lang="en-US" sz="2600" b="1" dirty="0">
                <a:solidFill>
                  <a:srgbClr val="E56020"/>
                </a:solidFill>
                <a:latin typeface="Aptos" panose="020B0004020202020204" pitchFamily="34" charset="0"/>
              </a:rPr>
              <a:t>Changes to the Planning Process</a:t>
            </a:r>
          </a:p>
          <a:p>
            <a:r>
              <a:rPr lang="en-US" sz="2600"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332AEDE9-E9BA-1235-C262-6DB83894358E}"/>
              </a:ext>
            </a:extLst>
          </p:cNvPr>
          <p:cNvSpPr>
            <a:spLocks noGrp="1"/>
          </p:cNvSpPr>
          <p:nvPr>
            <p:ph sz="half" idx="2"/>
          </p:nvPr>
        </p:nvSpPr>
        <p:spPr>
          <a:xfrm>
            <a:off x="5212080" y="1825625"/>
            <a:ext cx="6339840" cy="4351338"/>
          </a:xfrm>
        </p:spPr>
        <p:txBody>
          <a:bodyPr>
            <a:normAutofit/>
          </a:bodyPr>
          <a:lstStyle/>
          <a:p>
            <a:r>
              <a:rPr lang="en-US" dirty="0">
                <a:latin typeface="Aptos" panose="020B0004020202020204" pitchFamily="34" charset="0"/>
              </a:rPr>
              <a:t>…Must include a map showing such proposed land uses which considers the threats, vulnerabilities and impacts identified in the climate change vulnerability assessment conducted pursuant to subparagraph of this subdivision…</a:t>
            </a:r>
          </a:p>
        </p:txBody>
      </p:sp>
      <p:sp>
        <p:nvSpPr>
          <p:cNvPr id="3" name="TextBox 2">
            <a:extLst>
              <a:ext uri="{FF2B5EF4-FFF2-40B4-BE49-F238E27FC236}">
                <a16:creationId xmlns:a16="http://schemas.microsoft.com/office/drawing/2014/main" id="{3EFA58BD-7688-0ACA-CDA5-150E221A966F}"/>
              </a:ext>
            </a:extLst>
          </p:cNvPr>
          <p:cNvSpPr txBox="1"/>
          <p:nvPr/>
        </p:nvSpPr>
        <p:spPr>
          <a:xfrm>
            <a:off x="924560" y="4287520"/>
            <a:ext cx="4267200" cy="1446550"/>
          </a:xfrm>
          <a:prstGeom prst="rect">
            <a:avLst/>
          </a:prstGeom>
          <a:solidFill>
            <a:srgbClr val="72C0EB"/>
          </a:solidFill>
        </p:spPr>
        <p:txBody>
          <a:bodyPr wrap="square" rtlCol="0">
            <a:spAutoFit/>
          </a:bodyPr>
          <a:lstStyle/>
          <a:p>
            <a:r>
              <a:rPr lang="en-US" sz="2200" b="1" dirty="0">
                <a:latin typeface="Aptos" panose="020B0004020202020204" pitchFamily="34" charset="0"/>
              </a:rPr>
              <a:t>Note that this is </a:t>
            </a:r>
            <a:r>
              <a:rPr lang="en-US" sz="2200" b="1" u="sng" dirty="0">
                <a:latin typeface="Aptos" panose="020B0004020202020204" pitchFamily="34" charset="0"/>
              </a:rPr>
              <a:t>not</a:t>
            </a:r>
            <a:r>
              <a:rPr lang="en-US" sz="2200" b="1" dirty="0">
                <a:latin typeface="Aptos" panose="020B0004020202020204" pitchFamily="34" charset="0"/>
              </a:rPr>
              <a:t> asking for a map of hazards; it is requiring the proposed land use map to consider these risks.</a:t>
            </a:r>
          </a:p>
        </p:txBody>
      </p:sp>
    </p:spTree>
    <p:extLst>
      <p:ext uri="{BB962C8B-B14F-4D97-AF65-F5344CB8AC3E}">
        <p14:creationId xmlns:p14="http://schemas.microsoft.com/office/powerpoint/2010/main" val="2726925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5AE1-D580-C4F8-231E-EDEBF4A30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AE394-D0A8-CAC0-D985-5815161A5297}"/>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4BE274B8-3588-DEDA-3F12-404C0704A23B}"/>
              </a:ext>
            </a:extLst>
          </p:cNvPr>
          <p:cNvSpPr>
            <a:spLocks noGrp="1"/>
          </p:cNvSpPr>
          <p:nvPr>
            <p:ph sz="half" idx="1"/>
          </p:nvPr>
        </p:nvSpPr>
        <p:spPr>
          <a:xfrm>
            <a:off x="838200" y="1825625"/>
            <a:ext cx="4292600" cy="4351338"/>
          </a:xfrm>
        </p:spPr>
        <p:txBody>
          <a:bodyPr>
            <a:normAutofit fontScale="92500" lnSpcReduction="20000"/>
          </a:bodyPr>
          <a:lstStyle/>
          <a:p>
            <a:r>
              <a:rPr lang="en-US" b="1" dirty="0">
                <a:solidFill>
                  <a:srgbClr val="E56020"/>
                </a:solidFill>
                <a:latin typeface="Aptos" panose="020B0004020202020204" pitchFamily="34" charset="0"/>
              </a:rPr>
              <a:t>Changes to the Planning Process</a:t>
            </a:r>
          </a:p>
          <a:p>
            <a:r>
              <a:rPr lang="en-US"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11470FA0-2227-0F0A-69F8-31D63141605D}"/>
              </a:ext>
            </a:extLst>
          </p:cNvPr>
          <p:cNvSpPr>
            <a:spLocks noGrp="1"/>
          </p:cNvSpPr>
          <p:nvPr>
            <p:ph sz="half" idx="2"/>
          </p:nvPr>
        </p:nvSpPr>
        <p:spPr>
          <a:xfrm>
            <a:off x="5212080" y="1825625"/>
            <a:ext cx="6339840" cy="4351338"/>
          </a:xfrm>
        </p:spPr>
        <p:txBody>
          <a:bodyPr>
            <a:normAutofit fontScale="92500" lnSpcReduction="20000"/>
          </a:bodyPr>
          <a:lstStyle/>
          <a:p>
            <a:r>
              <a:rPr lang="en-US" dirty="0">
                <a:latin typeface="Aptos" panose="020B0004020202020204" pitchFamily="34" charset="0"/>
              </a:rPr>
              <a:t>…identify infrastructure, including, but not limited to, facilities, public utilities and roadways, that is critical for evacuation purposes and sustaining quality of life during a natural disaster, and that shall be maintained at all times in an operational state; identify strategies and design standards that may be implemented to avoid or reduce risks associated with natural disasters, hazards and climate change; and include geospatial data utilized in preparing such plan or that is necessary to convey information in such plan…</a:t>
            </a:r>
          </a:p>
        </p:txBody>
      </p:sp>
      <p:sp>
        <p:nvSpPr>
          <p:cNvPr id="3" name="TextBox 2">
            <a:extLst>
              <a:ext uri="{FF2B5EF4-FFF2-40B4-BE49-F238E27FC236}">
                <a16:creationId xmlns:a16="http://schemas.microsoft.com/office/drawing/2014/main" id="{2408EF64-A478-120D-7D7B-2DF784E4CFC2}"/>
              </a:ext>
            </a:extLst>
          </p:cNvPr>
          <p:cNvSpPr txBox="1"/>
          <p:nvPr/>
        </p:nvSpPr>
        <p:spPr>
          <a:xfrm>
            <a:off x="924560" y="3921760"/>
            <a:ext cx="4267200" cy="1477328"/>
          </a:xfrm>
          <a:prstGeom prst="rect">
            <a:avLst/>
          </a:prstGeom>
          <a:solidFill>
            <a:srgbClr val="72C0EB"/>
          </a:solidFill>
        </p:spPr>
        <p:txBody>
          <a:bodyPr wrap="square" rtlCol="0">
            <a:spAutoFit/>
          </a:bodyPr>
          <a:lstStyle/>
          <a:p>
            <a:r>
              <a:rPr lang="en-US" b="1" dirty="0">
                <a:latin typeface="Aptos" panose="020B0004020202020204" pitchFamily="34" charset="0"/>
              </a:rPr>
              <a:t>This should be available in the hazard mitigation plan and not necessary to develop *for* the POCD. However, not all of these items are in all hazard mitigation plans.</a:t>
            </a:r>
          </a:p>
        </p:txBody>
      </p:sp>
    </p:spTree>
    <p:extLst>
      <p:ext uri="{BB962C8B-B14F-4D97-AF65-F5344CB8AC3E}">
        <p14:creationId xmlns:p14="http://schemas.microsoft.com/office/powerpoint/2010/main" val="1300230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325E-9886-B6D9-F830-003CAE1B4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4033A-E429-EA39-2F85-56480D782E18}"/>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F014F84F-9AD3-6037-6B85-D752EBD6A311}"/>
              </a:ext>
            </a:extLst>
          </p:cNvPr>
          <p:cNvSpPr>
            <a:spLocks noGrp="1"/>
          </p:cNvSpPr>
          <p:nvPr>
            <p:ph sz="half" idx="1"/>
          </p:nvPr>
        </p:nvSpPr>
        <p:spPr>
          <a:xfrm>
            <a:off x="838200" y="1825625"/>
            <a:ext cx="4292600" cy="4351338"/>
          </a:xfrm>
        </p:spPr>
        <p:txBody>
          <a:bodyPr>
            <a:normAutofit fontScale="77500" lnSpcReduction="20000"/>
          </a:bodyPr>
          <a:lstStyle/>
          <a:p>
            <a:r>
              <a:rPr lang="en-US" sz="3400" b="1" dirty="0">
                <a:solidFill>
                  <a:srgbClr val="E56020"/>
                </a:solidFill>
                <a:latin typeface="Aptos" panose="020B0004020202020204" pitchFamily="34" charset="0"/>
              </a:rPr>
              <a:t>Changes to the Planning Process</a:t>
            </a:r>
          </a:p>
          <a:p>
            <a:r>
              <a:rPr lang="en-US" sz="3400"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9A1EC77A-DB72-C1F3-AD00-833D869C81FC}"/>
              </a:ext>
            </a:extLst>
          </p:cNvPr>
          <p:cNvSpPr>
            <a:spLocks noGrp="1"/>
          </p:cNvSpPr>
          <p:nvPr>
            <p:ph sz="half" idx="2"/>
          </p:nvPr>
        </p:nvSpPr>
        <p:spPr>
          <a:xfrm>
            <a:off x="5212080" y="1825625"/>
            <a:ext cx="6339840" cy="4351338"/>
          </a:xfrm>
        </p:spPr>
        <p:txBody>
          <a:bodyPr>
            <a:normAutofit fontScale="77500" lnSpcReduction="20000"/>
          </a:bodyPr>
          <a:lstStyle/>
          <a:p>
            <a:r>
              <a:rPr lang="en-US" dirty="0">
                <a:latin typeface="Aptos" panose="020B0004020202020204" pitchFamily="34" charset="0"/>
              </a:rPr>
              <a:t>…Identify one or more areas that are vulnerable to the impacts of climate change for the purpose of prioritizing funding for infrastructure needs and resiliency planning. In preparing such plan the commission shall consider focusing development and revitalization in areas with existing or planned physical infrastructure. The commission or any special committee may utilize information and data from any natural hazard mitigation plan, floodplain management plan, comprehensive emergency operations plan, emergency response plan, post-disaster recovery plan, long-range transportation plan, climate vulnerability assessment or resilience plan in the preparation of such plan of conservation and development…</a:t>
            </a:r>
          </a:p>
        </p:txBody>
      </p:sp>
      <p:sp>
        <p:nvSpPr>
          <p:cNvPr id="3" name="TextBox 2">
            <a:extLst>
              <a:ext uri="{FF2B5EF4-FFF2-40B4-BE49-F238E27FC236}">
                <a16:creationId xmlns:a16="http://schemas.microsoft.com/office/drawing/2014/main" id="{0A3A0D0E-8156-38E6-7EAF-C7F40CC2E484}"/>
              </a:ext>
            </a:extLst>
          </p:cNvPr>
          <p:cNvSpPr txBox="1"/>
          <p:nvPr/>
        </p:nvSpPr>
        <p:spPr>
          <a:xfrm>
            <a:off x="924560" y="3921760"/>
            <a:ext cx="4267200" cy="1754326"/>
          </a:xfrm>
          <a:prstGeom prst="rect">
            <a:avLst/>
          </a:prstGeom>
          <a:solidFill>
            <a:srgbClr val="72C0EB"/>
          </a:solidFill>
        </p:spPr>
        <p:txBody>
          <a:bodyPr wrap="square" rtlCol="0">
            <a:spAutoFit/>
          </a:bodyPr>
          <a:lstStyle/>
          <a:p>
            <a:r>
              <a:rPr lang="en-US" b="1" dirty="0">
                <a:latin typeface="Aptos" panose="020B0004020202020204" pitchFamily="34" charset="0"/>
              </a:rPr>
              <a:t>This section appears to make the requirements of the Act a little easier for some municipalities to implement. For example, some towns will not have the resources to develop new assessments of risk.</a:t>
            </a:r>
          </a:p>
        </p:txBody>
      </p:sp>
    </p:spTree>
    <p:extLst>
      <p:ext uri="{BB962C8B-B14F-4D97-AF65-F5344CB8AC3E}">
        <p14:creationId xmlns:p14="http://schemas.microsoft.com/office/powerpoint/2010/main" val="3931655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633F-87EB-E2CB-3CDF-9A381E307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0AF7B-8804-6BC6-2ADF-B1FD18763B2A}"/>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4724B433-48ED-0F06-174C-FAFB43F66AD7}"/>
              </a:ext>
            </a:extLst>
          </p:cNvPr>
          <p:cNvSpPr>
            <a:spLocks noGrp="1"/>
          </p:cNvSpPr>
          <p:nvPr>
            <p:ph sz="half" idx="1"/>
          </p:nvPr>
        </p:nvSpPr>
        <p:spPr>
          <a:xfrm>
            <a:off x="838200" y="1825625"/>
            <a:ext cx="4292600" cy="4351338"/>
          </a:xfrm>
        </p:spPr>
        <p:txBody>
          <a:bodyPr>
            <a:normAutofit fontScale="85000" lnSpcReduction="20000"/>
          </a:bodyPr>
          <a:lstStyle/>
          <a:p>
            <a:r>
              <a:rPr lang="en-US" sz="3100" b="1" dirty="0">
                <a:solidFill>
                  <a:srgbClr val="E56020"/>
                </a:solidFill>
                <a:latin typeface="Aptos" panose="020B0004020202020204" pitchFamily="34" charset="0"/>
              </a:rPr>
              <a:t>Changes to the Planning Process</a:t>
            </a:r>
          </a:p>
          <a:p>
            <a:r>
              <a:rPr lang="en-US" sz="3100" dirty="0">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16C9DB32-64D4-1276-AFED-87C965B4B441}"/>
              </a:ext>
            </a:extLst>
          </p:cNvPr>
          <p:cNvSpPr>
            <a:spLocks noGrp="1"/>
          </p:cNvSpPr>
          <p:nvPr>
            <p:ph sz="half" idx="2"/>
          </p:nvPr>
        </p:nvSpPr>
        <p:spPr>
          <a:xfrm>
            <a:off x="5212080" y="1825625"/>
            <a:ext cx="6339840" cy="4351338"/>
          </a:xfrm>
        </p:spPr>
        <p:txBody>
          <a:bodyPr>
            <a:normAutofit fontScale="85000" lnSpcReduction="20000"/>
          </a:bodyPr>
          <a:lstStyle/>
          <a:p>
            <a:r>
              <a:rPr lang="en-US" dirty="0">
                <a:latin typeface="Aptos" panose="020B0004020202020204" pitchFamily="34" charset="0"/>
              </a:rPr>
              <a:t>Such plan may show… (8) </a:t>
            </a:r>
            <a:r>
              <a:rPr lang="en-US" b="1" dirty="0">
                <a:latin typeface="Aptos" panose="020B0004020202020204" pitchFamily="34" charset="0"/>
              </a:rPr>
              <a:t>a land use program that will promote the reduction and avoidance of risks associated with natural disasters, hazards and climate change, </a:t>
            </a:r>
            <a:r>
              <a:rPr lang="en-US" dirty="0">
                <a:latin typeface="Aptos" panose="020B0004020202020204" pitchFamily="34" charset="0"/>
              </a:rPr>
              <a:t>including, but not limited to, increased temperatures, drought, flooding, wildfire, hurricanes, saltwater intrusion and sea level rise, (9) a program for the transfer of development rights, which establishes criteria for sending and receiving sites and technical details for the program consistent with the provisions of section 8-2e, as amended by this act, (10) </a:t>
            </a:r>
            <a:r>
              <a:rPr lang="en-US" b="1" dirty="0">
                <a:latin typeface="Aptos" panose="020B0004020202020204" pitchFamily="34" charset="0"/>
              </a:rPr>
              <a:t>identification of resiliency improvement districts, </a:t>
            </a:r>
            <a:r>
              <a:rPr lang="en-US" dirty="0">
                <a:latin typeface="Aptos" panose="020B0004020202020204" pitchFamily="34" charset="0"/>
              </a:rPr>
              <a:t>as defined in section 23 of this act…</a:t>
            </a:r>
          </a:p>
        </p:txBody>
      </p:sp>
      <p:sp>
        <p:nvSpPr>
          <p:cNvPr id="11" name="TextBox 10">
            <a:extLst>
              <a:ext uri="{FF2B5EF4-FFF2-40B4-BE49-F238E27FC236}">
                <a16:creationId xmlns:a16="http://schemas.microsoft.com/office/drawing/2014/main" id="{6945EE4A-1248-E4C2-1B77-4979C51FEE0E}"/>
              </a:ext>
            </a:extLst>
          </p:cNvPr>
          <p:cNvSpPr txBox="1"/>
          <p:nvPr/>
        </p:nvSpPr>
        <p:spPr>
          <a:xfrm>
            <a:off x="924560" y="4358640"/>
            <a:ext cx="4267200" cy="1200329"/>
          </a:xfrm>
          <a:prstGeom prst="rect">
            <a:avLst/>
          </a:prstGeom>
          <a:solidFill>
            <a:srgbClr val="72C0EB"/>
          </a:solidFill>
        </p:spPr>
        <p:txBody>
          <a:bodyPr wrap="square" rtlCol="0">
            <a:spAutoFit/>
          </a:bodyPr>
          <a:lstStyle/>
          <a:p>
            <a:r>
              <a:rPr lang="en-US" b="1" dirty="0">
                <a:latin typeface="Aptos" panose="020B0004020202020204" pitchFamily="34" charset="0"/>
              </a:rPr>
              <a:t>This part ties the POCD back to the resiliency improvement district concept, sending sites, and receiving sites.</a:t>
            </a:r>
          </a:p>
        </p:txBody>
      </p:sp>
    </p:spTree>
    <p:extLst>
      <p:ext uri="{BB962C8B-B14F-4D97-AF65-F5344CB8AC3E}">
        <p14:creationId xmlns:p14="http://schemas.microsoft.com/office/powerpoint/2010/main" val="1845750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2840F-3CC0-8F3E-35F0-2B2702EFC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B96A6-469C-45CB-D983-7717AE06F552}"/>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C273EAE3-AE46-2911-49F3-207C8B0DB067}"/>
              </a:ext>
            </a:extLst>
          </p:cNvPr>
          <p:cNvSpPr>
            <a:spLocks noGrp="1"/>
          </p:cNvSpPr>
          <p:nvPr>
            <p:ph sz="half" idx="1"/>
          </p:nvPr>
        </p:nvSpPr>
        <p:spPr>
          <a:xfrm>
            <a:off x="838200" y="1825625"/>
            <a:ext cx="4363720" cy="4351338"/>
          </a:xfrm>
        </p:spPr>
        <p:txBody>
          <a:bodyPr/>
          <a:lstStyle/>
          <a:p>
            <a:r>
              <a:rPr lang="en-US" sz="2600" dirty="0">
                <a:latin typeface="Aptos" panose="020B0004020202020204" pitchFamily="34" charset="0"/>
              </a:rPr>
              <a:t>Changes to the Planning Process</a:t>
            </a:r>
          </a:p>
          <a:p>
            <a:r>
              <a:rPr lang="en-US" sz="2600" b="1" dirty="0">
                <a:solidFill>
                  <a:srgbClr val="E56020"/>
                </a:solidFill>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7C0E297C-63EA-6BE7-D043-E0E955644105}"/>
              </a:ext>
            </a:extLst>
          </p:cNvPr>
          <p:cNvSpPr>
            <a:spLocks noGrp="1"/>
          </p:cNvSpPr>
          <p:nvPr>
            <p:ph sz="half" idx="2"/>
          </p:nvPr>
        </p:nvSpPr>
        <p:spPr>
          <a:xfrm>
            <a:off x="5201920" y="1825625"/>
            <a:ext cx="6390640" cy="4351338"/>
          </a:xfrm>
        </p:spPr>
        <p:txBody>
          <a:bodyPr/>
          <a:lstStyle/>
          <a:p>
            <a:r>
              <a:rPr lang="en-US" dirty="0">
                <a:latin typeface="Aptos" panose="020B0004020202020204" pitchFamily="34" charset="0"/>
              </a:rPr>
              <a:t>Possible </a:t>
            </a:r>
            <a:r>
              <a:rPr lang="en-US" b="1" dirty="0">
                <a:latin typeface="Aptos" panose="020B0004020202020204" pitchFamily="34" charset="0"/>
              </a:rPr>
              <a:t>Resiliency</a:t>
            </a:r>
            <a:r>
              <a:rPr lang="en-US" dirty="0">
                <a:latin typeface="Aptos" panose="020B0004020202020204" pitchFamily="34" charset="0"/>
              </a:rPr>
              <a:t> </a:t>
            </a:r>
            <a:r>
              <a:rPr lang="en-US" b="1" dirty="0">
                <a:latin typeface="Aptos" panose="020B0004020202020204" pitchFamily="34" charset="0"/>
              </a:rPr>
              <a:t>Strategies</a:t>
            </a:r>
            <a:r>
              <a:rPr lang="en-US" dirty="0">
                <a:latin typeface="Aptos" panose="020B0004020202020204" pitchFamily="34" charset="0"/>
              </a:rPr>
              <a:t> to Include in POCDs being developed in 2025-2026:</a:t>
            </a:r>
          </a:p>
          <a:p>
            <a:pPr lvl="1" indent="-452438">
              <a:buFont typeface="Wingdings" panose="05000000000000000000" pitchFamily="2" charset="2"/>
              <a:buChar char="ü"/>
            </a:pPr>
            <a:r>
              <a:rPr lang="en-US" dirty="0">
                <a:latin typeface="Aptos" panose="020B0004020202020204" pitchFamily="34" charset="0"/>
              </a:rPr>
              <a:t>“Evaluate the feasibility of creating a resiliency improvement district”</a:t>
            </a:r>
          </a:p>
          <a:p>
            <a:pPr lvl="1" indent="-452438">
              <a:buFont typeface="Wingdings" panose="05000000000000000000" pitchFamily="2" charset="2"/>
              <a:buChar char="ü"/>
            </a:pPr>
            <a:r>
              <a:rPr lang="en-US" dirty="0">
                <a:latin typeface="Aptos" panose="020B0004020202020204" pitchFamily="34" charset="0"/>
              </a:rPr>
              <a:t>“Explore the feasibility of a transfer of development rights (TDR) program”</a:t>
            </a:r>
          </a:p>
          <a:p>
            <a:endParaRPr lang="en-US" dirty="0"/>
          </a:p>
        </p:txBody>
      </p:sp>
      <p:sp>
        <p:nvSpPr>
          <p:cNvPr id="3" name="TextBox 2">
            <a:extLst>
              <a:ext uri="{FF2B5EF4-FFF2-40B4-BE49-F238E27FC236}">
                <a16:creationId xmlns:a16="http://schemas.microsoft.com/office/drawing/2014/main" id="{8BDA77DA-0B10-DF39-3602-AE1D22EB941D}"/>
              </a:ext>
            </a:extLst>
          </p:cNvPr>
          <p:cNvSpPr txBox="1"/>
          <p:nvPr/>
        </p:nvSpPr>
        <p:spPr>
          <a:xfrm>
            <a:off x="924560" y="4124960"/>
            <a:ext cx="4267200" cy="1200329"/>
          </a:xfrm>
          <a:prstGeom prst="rect">
            <a:avLst/>
          </a:prstGeom>
          <a:solidFill>
            <a:srgbClr val="72C0EB"/>
          </a:solidFill>
        </p:spPr>
        <p:txBody>
          <a:bodyPr wrap="square" rtlCol="0">
            <a:spAutoFit/>
          </a:bodyPr>
          <a:lstStyle/>
          <a:p>
            <a:r>
              <a:rPr lang="en-US" b="1" dirty="0">
                <a:latin typeface="Aptos" panose="020B0004020202020204" pitchFamily="34" charset="0"/>
              </a:rPr>
              <a:t>This will help POCDs that are underway in 2025-2026 to avoid locking out potential funds available over the next decade.</a:t>
            </a:r>
          </a:p>
        </p:txBody>
      </p:sp>
    </p:spTree>
    <p:extLst>
      <p:ext uri="{BB962C8B-B14F-4D97-AF65-F5344CB8AC3E}">
        <p14:creationId xmlns:p14="http://schemas.microsoft.com/office/powerpoint/2010/main" val="3637926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81F9-EE1A-3C6B-6FE0-F7697FE4D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79A42-0411-083E-C313-2B48A52F1C9A}"/>
              </a:ext>
            </a:extLst>
          </p:cNvPr>
          <p:cNvSpPr>
            <a:spLocks noGrp="1"/>
          </p:cNvSpPr>
          <p:nvPr>
            <p:ph type="title"/>
          </p:nvPr>
        </p:nvSpPr>
        <p:spPr/>
        <p:txBody>
          <a:bodyPr/>
          <a:lstStyle/>
          <a:p>
            <a:r>
              <a:rPr lang="en-US" dirty="0">
                <a:latin typeface="Aptos" panose="020B0004020202020204" pitchFamily="34" charset="0"/>
              </a:rPr>
              <a:t>Plans of Conservation and Development</a:t>
            </a:r>
          </a:p>
        </p:txBody>
      </p:sp>
      <p:sp>
        <p:nvSpPr>
          <p:cNvPr id="4" name="Content Placeholder 3">
            <a:extLst>
              <a:ext uri="{FF2B5EF4-FFF2-40B4-BE49-F238E27FC236}">
                <a16:creationId xmlns:a16="http://schemas.microsoft.com/office/drawing/2014/main" id="{48D3C5AB-7EC4-16BF-CE31-ADE015B8ECD5}"/>
              </a:ext>
            </a:extLst>
          </p:cNvPr>
          <p:cNvSpPr>
            <a:spLocks noGrp="1"/>
          </p:cNvSpPr>
          <p:nvPr>
            <p:ph sz="half" idx="1"/>
          </p:nvPr>
        </p:nvSpPr>
        <p:spPr>
          <a:xfrm>
            <a:off x="838200" y="1825625"/>
            <a:ext cx="4333240" cy="4351338"/>
          </a:xfrm>
        </p:spPr>
        <p:txBody>
          <a:bodyPr>
            <a:normAutofit/>
          </a:bodyPr>
          <a:lstStyle/>
          <a:p>
            <a:r>
              <a:rPr lang="en-US" sz="2600" dirty="0">
                <a:latin typeface="Aptos" panose="020B0004020202020204" pitchFamily="34" charset="0"/>
              </a:rPr>
              <a:t>Changes to the Planning Process</a:t>
            </a:r>
          </a:p>
          <a:p>
            <a:r>
              <a:rPr lang="en-US" sz="2600" b="1" dirty="0">
                <a:solidFill>
                  <a:srgbClr val="E56020"/>
                </a:solidFill>
                <a:latin typeface="Aptos" panose="020B0004020202020204" pitchFamily="34" charset="0"/>
              </a:rPr>
              <a:t>Ideas for Plan Strategies and Maps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A43D26B3-2681-9211-BD3D-EF2057A91709}"/>
              </a:ext>
            </a:extLst>
          </p:cNvPr>
          <p:cNvSpPr>
            <a:spLocks noGrp="1"/>
          </p:cNvSpPr>
          <p:nvPr>
            <p:ph sz="half" idx="2"/>
          </p:nvPr>
        </p:nvSpPr>
        <p:spPr>
          <a:xfrm>
            <a:off x="5171440" y="1825625"/>
            <a:ext cx="6421120" cy="4351338"/>
          </a:xfrm>
        </p:spPr>
        <p:txBody>
          <a:bodyPr>
            <a:normAutofit/>
          </a:bodyPr>
          <a:lstStyle/>
          <a:p>
            <a:r>
              <a:rPr lang="en-US" dirty="0">
                <a:latin typeface="Aptos" panose="020B0004020202020204" pitchFamily="34" charset="0"/>
              </a:rPr>
              <a:t>Possible </a:t>
            </a:r>
            <a:r>
              <a:rPr lang="en-US" b="1" dirty="0">
                <a:latin typeface="Aptos" panose="020B0004020202020204" pitchFamily="34" charset="0"/>
              </a:rPr>
              <a:t>Maps</a:t>
            </a:r>
            <a:r>
              <a:rPr lang="en-US" dirty="0">
                <a:latin typeface="Aptos" panose="020B0004020202020204" pitchFamily="34" charset="0"/>
              </a:rPr>
              <a:t> to Include in POCDs being developed in 2025-2026:</a:t>
            </a:r>
          </a:p>
          <a:p>
            <a:pPr lvl="1" indent="-452438">
              <a:buFont typeface="Wingdings" panose="05000000000000000000" pitchFamily="2" charset="2"/>
              <a:buChar char="ü"/>
            </a:pPr>
            <a:r>
              <a:rPr lang="en-US" dirty="0">
                <a:latin typeface="Aptos" panose="020B0004020202020204" pitchFamily="34" charset="0"/>
              </a:rPr>
              <a:t>A “map showing such proposed land uses which considers the threats, vulnerabilities and impacts identified in the climate change vulnerability assessment” (from above)</a:t>
            </a:r>
          </a:p>
          <a:p>
            <a:pPr lvl="1" indent="-452438">
              <a:buFont typeface="Wingdings" panose="05000000000000000000" pitchFamily="2" charset="2"/>
              <a:buChar char="ü"/>
            </a:pPr>
            <a:r>
              <a:rPr lang="en-US" dirty="0">
                <a:latin typeface="Aptos" panose="020B0004020202020204" pitchFamily="34" charset="0"/>
              </a:rPr>
              <a:t>Potential resiliency improvement districts</a:t>
            </a:r>
          </a:p>
          <a:p>
            <a:pPr lvl="1" indent="-452438">
              <a:buFont typeface="Wingdings" panose="05000000000000000000" pitchFamily="2" charset="2"/>
              <a:buChar char="ü"/>
            </a:pPr>
            <a:r>
              <a:rPr lang="en-US" dirty="0">
                <a:latin typeface="Aptos" panose="020B0004020202020204" pitchFamily="34" charset="0"/>
              </a:rPr>
              <a:t>Potential sending and receiving areas</a:t>
            </a:r>
          </a:p>
          <a:p>
            <a:pPr marL="0" indent="0">
              <a:buNone/>
            </a:pPr>
            <a:endParaRPr lang="en-US" dirty="0"/>
          </a:p>
        </p:txBody>
      </p:sp>
      <p:sp>
        <p:nvSpPr>
          <p:cNvPr id="3" name="TextBox 2">
            <a:extLst>
              <a:ext uri="{FF2B5EF4-FFF2-40B4-BE49-F238E27FC236}">
                <a16:creationId xmlns:a16="http://schemas.microsoft.com/office/drawing/2014/main" id="{E17FE45C-D539-9E63-D499-0BAD88C59737}"/>
              </a:ext>
            </a:extLst>
          </p:cNvPr>
          <p:cNvSpPr txBox="1"/>
          <p:nvPr/>
        </p:nvSpPr>
        <p:spPr>
          <a:xfrm>
            <a:off x="924560" y="4124960"/>
            <a:ext cx="4267200" cy="1200329"/>
          </a:xfrm>
          <a:prstGeom prst="rect">
            <a:avLst/>
          </a:prstGeom>
          <a:solidFill>
            <a:srgbClr val="72C0EB"/>
          </a:solidFill>
        </p:spPr>
        <p:txBody>
          <a:bodyPr wrap="square" rtlCol="0">
            <a:spAutoFit/>
          </a:bodyPr>
          <a:lstStyle/>
          <a:p>
            <a:r>
              <a:rPr lang="en-US" b="1" dirty="0">
                <a:latin typeface="Aptos" panose="020B0004020202020204" pitchFamily="34" charset="0"/>
              </a:rPr>
              <a:t>This will help POCDs that are underway in 2025-2026 to avoid locking out potential funds available over the next decade.</a:t>
            </a:r>
          </a:p>
        </p:txBody>
      </p:sp>
    </p:spTree>
    <p:extLst>
      <p:ext uri="{BB962C8B-B14F-4D97-AF65-F5344CB8AC3E}">
        <p14:creationId xmlns:p14="http://schemas.microsoft.com/office/powerpoint/2010/main" val="958437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D9364-DE28-7097-41D2-475391109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E1A46-19F0-65E1-DAEF-037B8B56C9A2}"/>
              </a:ext>
            </a:extLst>
          </p:cNvPr>
          <p:cNvSpPr>
            <a:spLocks noGrp="1"/>
          </p:cNvSpPr>
          <p:nvPr>
            <p:ph type="title"/>
          </p:nvPr>
        </p:nvSpPr>
        <p:spPr/>
        <p:txBody>
          <a:bodyPr/>
          <a:lstStyle/>
          <a:p>
            <a:r>
              <a:rPr lang="en-US" dirty="0">
                <a:latin typeface="Aptos" panose="020B0004020202020204" pitchFamily="34" charset="0"/>
              </a:rPr>
              <a:t>Early Implementation Examples (POCDs)</a:t>
            </a:r>
          </a:p>
        </p:txBody>
      </p:sp>
      <p:sp>
        <p:nvSpPr>
          <p:cNvPr id="4" name="Content Placeholder 3">
            <a:extLst>
              <a:ext uri="{FF2B5EF4-FFF2-40B4-BE49-F238E27FC236}">
                <a16:creationId xmlns:a16="http://schemas.microsoft.com/office/drawing/2014/main" id="{8F3BBF93-A119-C4F3-3B5F-5106A65623AB}"/>
              </a:ext>
            </a:extLst>
          </p:cNvPr>
          <p:cNvSpPr>
            <a:spLocks noGrp="1"/>
          </p:cNvSpPr>
          <p:nvPr>
            <p:ph sz="half" idx="1"/>
          </p:nvPr>
        </p:nvSpPr>
        <p:spPr>
          <a:xfrm>
            <a:off x="568960" y="1825625"/>
            <a:ext cx="4622800" cy="4351338"/>
          </a:xfrm>
        </p:spPr>
        <p:txBody>
          <a:bodyPr>
            <a:normAutofit/>
          </a:bodyPr>
          <a:lstStyle/>
          <a:p>
            <a:pPr marL="0" indent="0" algn="ctr">
              <a:buNone/>
            </a:pPr>
            <a:r>
              <a:rPr lang="en-US" b="1" dirty="0">
                <a:latin typeface="Aptos" panose="020B0004020202020204" pitchFamily="34" charset="0"/>
              </a:rPr>
              <a:t>Please Note</a:t>
            </a:r>
            <a:r>
              <a:rPr lang="en-US" dirty="0">
                <a:latin typeface="Aptos" panose="020B0004020202020204" pitchFamily="34" charset="0"/>
              </a:rPr>
              <a:t> </a:t>
            </a:r>
          </a:p>
          <a:p>
            <a:r>
              <a:rPr lang="en-US" dirty="0">
                <a:latin typeface="Aptos" panose="020B0004020202020204" pitchFamily="34" charset="0"/>
              </a:rPr>
              <a:t>These are POCDs that RLW has worked on from 2022-2025</a:t>
            </a:r>
          </a:p>
          <a:p>
            <a:r>
              <a:rPr lang="en-US" dirty="0">
                <a:latin typeface="Aptos" panose="020B0004020202020204" pitchFamily="34" charset="0"/>
              </a:rPr>
              <a:t>We believe other municipalities are already incorporating climate challenge concepts into their POCDs</a:t>
            </a:r>
          </a:p>
        </p:txBody>
      </p:sp>
      <p:pic>
        <p:nvPicPr>
          <p:cNvPr id="5" name="Picture 4" descr="A map of connecticut with different colored states&#10;&#10;AI-generated content may be incorrect.">
            <a:extLst>
              <a:ext uri="{FF2B5EF4-FFF2-40B4-BE49-F238E27FC236}">
                <a16:creationId xmlns:a16="http://schemas.microsoft.com/office/drawing/2014/main" id="{55930171-18C3-EC72-6E6C-93F4C5B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051" y="1563646"/>
            <a:ext cx="6076950" cy="4695825"/>
          </a:xfrm>
          <a:prstGeom prst="rect">
            <a:avLst/>
          </a:prstGeom>
        </p:spPr>
      </p:pic>
      <p:sp>
        <p:nvSpPr>
          <p:cNvPr id="6" name="TextBox 5">
            <a:extLst>
              <a:ext uri="{FF2B5EF4-FFF2-40B4-BE49-F238E27FC236}">
                <a16:creationId xmlns:a16="http://schemas.microsoft.com/office/drawing/2014/main" id="{432CBFA6-BE3C-85A3-96A6-B969ED0436A4}"/>
              </a:ext>
            </a:extLst>
          </p:cNvPr>
          <p:cNvSpPr txBox="1"/>
          <p:nvPr/>
        </p:nvSpPr>
        <p:spPr>
          <a:xfrm>
            <a:off x="7077076" y="5936306"/>
            <a:ext cx="4352925" cy="323165"/>
          </a:xfrm>
          <a:prstGeom prst="rect">
            <a:avLst/>
          </a:prstGeom>
          <a:noFill/>
        </p:spPr>
        <p:txBody>
          <a:bodyPr wrap="square" rtlCol="0">
            <a:spAutoFit/>
          </a:bodyPr>
          <a:lstStyle/>
          <a:p>
            <a:r>
              <a:rPr lang="en-US" sz="1500" i="1" dirty="0">
                <a:latin typeface="Aptos" panose="020B0004020202020204" pitchFamily="34" charset="0"/>
              </a:rPr>
              <a:t>Not all pictured municipalities are COST members</a:t>
            </a:r>
          </a:p>
        </p:txBody>
      </p:sp>
    </p:spTree>
    <p:extLst>
      <p:ext uri="{BB962C8B-B14F-4D97-AF65-F5344CB8AC3E}">
        <p14:creationId xmlns:p14="http://schemas.microsoft.com/office/powerpoint/2010/main" val="881278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BADC-697C-636B-7C32-58BF0A704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8C841-670C-5FD6-85F7-E1ACFA4C2E00}"/>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8" name="Picture 7">
            <a:extLst>
              <a:ext uri="{FF2B5EF4-FFF2-40B4-BE49-F238E27FC236}">
                <a16:creationId xmlns:a16="http://schemas.microsoft.com/office/drawing/2014/main" id="{846A8243-2457-AEF3-8558-0D0748698B63}"/>
              </a:ext>
            </a:extLst>
          </p:cNvPr>
          <p:cNvPicPr>
            <a:picLocks noChangeAspect="1"/>
          </p:cNvPicPr>
          <p:nvPr/>
        </p:nvPicPr>
        <p:blipFill rotWithShape="1">
          <a:blip r:embed="rId2"/>
          <a:srcRect l="14563" t="15016" r="50631" b="5630"/>
          <a:stretch/>
        </p:blipFill>
        <p:spPr>
          <a:xfrm>
            <a:off x="374113" y="1493520"/>
            <a:ext cx="3599729" cy="4616388"/>
          </a:xfrm>
          <a:prstGeom prst="rect">
            <a:avLst/>
          </a:prstGeom>
        </p:spPr>
      </p:pic>
      <p:pic>
        <p:nvPicPr>
          <p:cNvPr id="9" name="Picture 8">
            <a:extLst>
              <a:ext uri="{FF2B5EF4-FFF2-40B4-BE49-F238E27FC236}">
                <a16:creationId xmlns:a16="http://schemas.microsoft.com/office/drawing/2014/main" id="{F5E7A097-ECC1-F53A-7C87-A7590DCABBB8}"/>
              </a:ext>
            </a:extLst>
          </p:cNvPr>
          <p:cNvPicPr>
            <a:picLocks noChangeAspect="1"/>
          </p:cNvPicPr>
          <p:nvPr/>
        </p:nvPicPr>
        <p:blipFill rotWithShape="1">
          <a:blip r:embed="rId3"/>
          <a:srcRect l="14782" t="14628" r="16117" b="6019"/>
          <a:stretch/>
        </p:blipFill>
        <p:spPr>
          <a:xfrm>
            <a:off x="4437929" y="1493520"/>
            <a:ext cx="7146742" cy="4616388"/>
          </a:xfrm>
          <a:prstGeom prst="rect">
            <a:avLst/>
          </a:prstGeom>
          <a:ln>
            <a:solidFill>
              <a:schemeClr val="tx1"/>
            </a:solidFill>
          </a:ln>
        </p:spPr>
      </p:pic>
      <p:sp>
        <p:nvSpPr>
          <p:cNvPr id="3" name="TextBox 2">
            <a:extLst>
              <a:ext uri="{FF2B5EF4-FFF2-40B4-BE49-F238E27FC236}">
                <a16:creationId xmlns:a16="http://schemas.microsoft.com/office/drawing/2014/main" id="{0E25B7DA-72A9-911B-DC3E-CC9189584D96}"/>
              </a:ext>
            </a:extLst>
          </p:cNvPr>
          <p:cNvSpPr txBox="1"/>
          <p:nvPr/>
        </p:nvSpPr>
        <p:spPr>
          <a:xfrm>
            <a:off x="8011300" y="5477212"/>
            <a:ext cx="3891280" cy="1015663"/>
          </a:xfrm>
          <a:prstGeom prst="rect">
            <a:avLst/>
          </a:prstGeom>
          <a:solidFill>
            <a:srgbClr val="72C0EB"/>
          </a:solidFill>
        </p:spPr>
        <p:txBody>
          <a:bodyPr wrap="square" rtlCol="0">
            <a:spAutoFit/>
          </a:bodyPr>
          <a:lstStyle/>
          <a:p>
            <a:pPr algn="ctr"/>
            <a:r>
              <a:rPr lang="en-US" sz="6000" dirty="0">
                <a:latin typeface="Aptos" panose="020B0004020202020204" pitchFamily="34" charset="0"/>
              </a:rPr>
              <a:t>ADOPTED</a:t>
            </a:r>
          </a:p>
        </p:txBody>
      </p:sp>
    </p:spTree>
    <p:extLst>
      <p:ext uri="{BB962C8B-B14F-4D97-AF65-F5344CB8AC3E}">
        <p14:creationId xmlns:p14="http://schemas.microsoft.com/office/powerpoint/2010/main" val="178343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F06B-186F-8A99-5DF2-CAAF1E1F9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BBB77-86B1-7F2F-4656-938656C680F9}"/>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9" name="Picture 8" descr="A group of people walking a dog outside a building&#10;&#10;AI-generated content may be incorrect.">
            <a:extLst>
              <a:ext uri="{FF2B5EF4-FFF2-40B4-BE49-F238E27FC236}">
                <a16:creationId xmlns:a16="http://schemas.microsoft.com/office/drawing/2014/main" id="{634DD5FF-14DF-7950-7404-AE0EADE79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16" y="1566704"/>
            <a:ext cx="3273193" cy="4236720"/>
          </a:xfrm>
          <a:prstGeom prst="rect">
            <a:avLst/>
          </a:prstGeom>
          <a:ln>
            <a:solidFill>
              <a:schemeClr val="tx1"/>
            </a:solidFill>
          </a:ln>
        </p:spPr>
      </p:pic>
      <p:pic>
        <p:nvPicPr>
          <p:cNvPr id="11" name="Picture 10" descr="A close-up of a document&#10;&#10;AI-generated content may be incorrect.">
            <a:extLst>
              <a:ext uri="{FF2B5EF4-FFF2-40B4-BE49-F238E27FC236}">
                <a16:creationId xmlns:a16="http://schemas.microsoft.com/office/drawing/2014/main" id="{2480EDC0-B9FC-26BA-658B-DBD437F64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454" y="1566704"/>
            <a:ext cx="3650673" cy="4724400"/>
          </a:xfrm>
          <a:prstGeom prst="rect">
            <a:avLst/>
          </a:prstGeom>
          <a:ln>
            <a:solidFill>
              <a:schemeClr val="tx1"/>
            </a:solidFill>
          </a:ln>
        </p:spPr>
      </p:pic>
      <p:pic>
        <p:nvPicPr>
          <p:cNvPr id="13" name="Picture 12" descr="A close-up of a document&#10;&#10;AI-generated content may be incorrect.">
            <a:extLst>
              <a:ext uri="{FF2B5EF4-FFF2-40B4-BE49-F238E27FC236}">
                <a16:creationId xmlns:a16="http://schemas.microsoft.com/office/drawing/2014/main" id="{0C18A15B-C1DE-AFB5-02CE-A6E13BC08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6471" y="1566704"/>
            <a:ext cx="3650673" cy="4724400"/>
          </a:xfrm>
          <a:prstGeom prst="rect">
            <a:avLst/>
          </a:prstGeom>
          <a:ln>
            <a:solidFill>
              <a:schemeClr val="tx1"/>
            </a:solidFill>
          </a:ln>
        </p:spPr>
      </p:pic>
      <p:sp>
        <p:nvSpPr>
          <p:cNvPr id="17" name="TextBox 16">
            <a:extLst>
              <a:ext uri="{FF2B5EF4-FFF2-40B4-BE49-F238E27FC236}">
                <a16:creationId xmlns:a16="http://schemas.microsoft.com/office/drawing/2014/main" id="{8D308137-5345-9FEE-8520-5F72BEBB1C47}"/>
              </a:ext>
            </a:extLst>
          </p:cNvPr>
          <p:cNvSpPr txBox="1"/>
          <p:nvPr/>
        </p:nvSpPr>
        <p:spPr>
          <a:xfrm>
            <a:off x="8011300" y="5477212"/>
            <a:ext cx="3891280" cy="1015663"/>
          </a:xfrm>
          <a:prstGeom prst="rect">
            <a:avLst/>
          </a:prstGeom>
          <a:solidFill>
            <a:srgbClr val="72C0EB"/>
          </a:solidFill>
        </p:spPr>
        <p:txBody>
          <a:bodyPr wrap="square" rtlCol="0">
            <a:spAutoFit/>
          </a:bodyPr>
          <a:lstStyle/>
          <a:p>
            <a:pPr algn="ctr"/>
            <a:r>
              <a:rPr lang="en-US" sz="6000" dirty="0">
                <a:latin typeface="Aptos" panose="020B0004020202020204" pitchFamily="34" charset="0"/>
              </a:rPr>
              <a:t>ADOPTED</a:t>
            </a:r>
          </a:p>
        </p:txBody>
      </p:sp>
    </p:spTree>
    <p:extLst>
      <p:ext uri="{BB962C8B-B14F-4D97-AF65-F5344CB8AC3E}">
        <p14:creationId xmlns:p14="http://schemas.microsoft.com/office/powerpoint/2010/main" val="399523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72044-159E-CA90-F362-8CBC1B01A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9FF65-DEFA-B33F-4CE5-94BE3A509006}"/>
              </a:ext>
            </a:extLst>
          </p:cNvPr>
          <p:cNvSpPr>
            <a:spLocks noGrp="1"/>
          </p:cNvSpPr>
          <p:nvPr>
            <p:ph type="title"/>
          </p:nvPr>
        </p:nvSpPr>
        <p:spPr/>
        <p:txBody>
          <a:bodyPr/>
          <a:lstStyle/>
          <a:p>
            <a:r>
              <a:rPr lang="en-US" dirty="0">
                <a:latin typeface="Aptos" panose="020B0004020202020204" pitchFamily="34" charset="0"/>
              </a:rPr>
              <a:t> National Resources</a:t>
            </a:r>
          </a:p>
        </p:txBody>
      </p:sp>
      <p:sp>
        <p:nvSpPr>
          <p:cNvPr id="4" name="Content Placeholder 3">
            <a:extLst>
              <a:ext uri="{FF2B5EF4-FFF2-40B4-BE49-F238E27FC236}">
                <a16:creationId xmlns:a16="http://schemas.microsoft.com/office/drawing/2014/main" id="{31F05E66-8345-F0B9-DBE9-E78C1637ABE4}"/>
              </a:ext>
            </a:extLst>
          </p:cNvPr>
          <p:cNvSpPr>
            <a:spLocks noGrp="1"/>
          </p:cNvSpPr>
          <p:nvPr>
            <p:ph sz="half" idx="1"/>
          </p:nvPr>
        </p:nvSpPr>
        <p:spPr>
          <a:xfrm>
            <a:off x="838200" y="1825625"/>
            <a:ext cx="2924175" cy="4351338"/>
          </a:xfrm>
        </p:spPr>
        <p:txBody>
          <a:bodyPr>
            <a:normAutofit/>
          </a:bodyPr>
          <a:lstStyle/>
          <a:p>
            <a:r>
              <a:rPr lang="en-US" sz="3000" dirty="0">
                <a:latin typeface="Aptos" panose="020B0004020202020204" pitchFamily="34" charset="0"/>
              </a:rPr>
              <a:t>4</a:t>
            </a:r>
            <a:r>
              <a:rPr lang="en-US" sz="3000" baseline="30000" dirty="0">
                <a:latin typeface="Aptos" panose="020B0004020202020204" pitchFamily="34" charset="0"/>
              </a:rPr>
              <a:t>th</a:t>
            </a:r>
            <a:r>
              <a:rPr lang="en-US" sz="3000" dirty="0">
                <a:latin typeface="Aptos" panose="020B0004020202020204" pitchFamily="34" charset="0"/>
              </a:rPr>
              <a:t> and 5</a:t>
            </a:r>
            <a:r>
              <a:rPr lang="en-US" sz="3000" baseline="30000" dirty="0">
                <a:latin typeface="Aptos" panose="020B0004020202020204" pitchFamily="34" charset="0"/>
              </a:rPr>
              <a:t>th</a:t>
            </a:r>
            <a:r>
              <a:rPr lang="en-US" sz="3000" dirty="0">
                <a:latin typeface="Aptos" panose="020B0004020202020204" pitchFamily="34" charset="0"/>
              </a:rPr>
              <a:t> National Climate Assessments</a:t>
            </a:r>
          </a:p>
          <a:p>
            <a:pPr>
              <a:lnSpc>
                <a:spcPct val="100000"/>
              </a:lnSpc>
            </a:pPr>
            <a:r>
              <a:rPr lang="en-US" sz="3000" b="1" dirty="0">
                <a:solidFill>
                  <a:srgbClr val="E56020"/>
                </a:solidFill>
                <a:latin typeface="Aptos" panose="020B0004020202020204" pitchFamily="34" charset="0"/>
              </a:rPr>
              <a:t>NOAA</a:t>
            </a:r>
          </a:p>
          <a:p>
            <a:pPr>
              <a:lnSpc>
                <a:spcPct val="100000"/>
              </a:lnSpc>
            </a:pPr>
            <a:r>
              <a:rPr lang="en-US" sz="3000" dirty="0">
                <a:latin typeface="Aptos" panose="020B0004020202020204" pitchFamily="34" charset="0"/>
              </a:rPr>
              <a:t>FEMA</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8A30A19D-A7B3-BB3D-F8D0-63F42C243BA9}"/>
              </a:ext>
            </a:extLst>
          </p:cNvPr>
          <p:cNvPicPr>
            <a:picLocks noChangeAspect="1"/>
          </p:cNvPicPr>
          <p:nvPr/>
        </p:nvPicPr>
        <p:blipFill rotWithShape="1">
          <a:blip r:embed="rId3"/>
          <a:srcRect l="32555" t="14543" r="33667" b="6988"/>
          <a:stretch/>
        </p:blipFill>
        <p:spPr>
          <a:xfrm>
            <a:off x="8166100" y="1397419"/>
            <a:ext cx="3576320" cy="4673312"/>
          </a:xfrm>
          <a:prstGeom prst="rect">
            <a:avLst/>
          </a:prstGeom>
          <a:ln>
            <a:solidFill>
              <a:schemeClr val="tx1"/>
            </a:solidFill>
          </a:ln>
        </p:spPr>
      </p:pic>
      <p:sp>
        <p:nvSpPr>
          <p:cNvPr id="5" name="Content Placeholder 2">
            <a:extLst>
              <a:ext uri="{FF2B5EF4-FFF2-40B4-BE49-F238E27FC236}">
                <a16:creationId xmlns:a16="http://schemas.microsoft.com/office/drawing/2014/main" id="{D340F3DC-64E9-AE75-B726-881204A59CFA}"/>
              </a:ext>
            </a:extLst>
          </p:cNvPr>
          <p:cNvSpPr txBox="1">
            <a:spLocks/>
          </p:cNvSpPr>
          <p:nvPr/>
        </p:nvSpPr>
        <p:spPr>
          <a:xfrm>
            <a:off x="3952239" y="1800393"/>
            <a:ext cx="3999867" cy="416063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latin typeface="Aptos" panose="020B0004020202020204" pitchFamily="34" charset="0"/>
              </a:rPr>
              <a:t>NCEI State Climate</a:t>
            </a:r>
          </a:p>
          <a:p>
            <a:pPr marL="0" indent="0" algn="ctr">
              <a:buNone/>
            </a:pPr>
            <a:r>
              <a:rPr lang="en-US" sz="3200" b="1" dirty="0">
                <a:latin typeface="Aptos" panose="020B0004020202020204" pitchFamily="34" charset="0"/>
              </a:rPr>
              <a:t>Summaries (2022)</a:t>
            </a:r>
          </a:p>
          <a:p>
            <a:r>
              <a:rPr lang="en-US" sz="3100" dirty="0">
                <a:latin typeface="Aptos" panose="020B0004020202020204" pitchFamily="34" charset="0"/>
              </a:rPr>
              <a:t>Annual precipitation has been highly variable, with a slight increase since 1895. </a:t>
            </a:r>
          </a:p>
          <a:p>
            <a:r>
              <a:rPr lang="en-US" sz="3100" dirty="0">
                <a:latin typeface="Aptos" panose="020B0004020202020204" pitchFamily="34" charset="0"/>
              </a:rPr>
              <a:t>Increases in the frequency and intensity of extreme precipitation events are projected, as are increases in winter and spring precipitation.</a:t>
            </a:r>
          </a:p>
          <a:p>
            <a:r>
              <a:rPr lang="en-US" sz="3100" b="1" dirty="0">
                <a:solidFill>
                  <a:srgbClr val="0070C0"/>
                </a:solidFill>
                <a:latin typeface="Aptos" panose="020B0004020202020204" pitchFamily="34" charset="0"/>
              </a:rPr>
              <a:t>Increases in total precipitation and in the number of extreme precipitation events may increase inland flooding risks.</a:t>
            </a:r>
          </a:p>
          <a:p>
            <a:r>
              <a:rPr lang="en-US" sz="3100" dirty="0">
                <a:latin typeface="Aptos" panose="020B0004020202020204" pitchFamily="34" charset="0"/>
              </a:rPr>
              <a:t>Now hosted at </a:t>
            </a:r>
            <a:r>
              <a:rPr lang="en-US" sz="3100" dirty="0">
                <a:latin typeface="Aptos" panose="020B0004020202020204" pitchFamily="34" charset="0"/>
                <a:hlinkClick r:id="rId4"/>
              </a:rPr>
              <a:t>https://statesummaries.ncics.org/</a:t>
            </a:r>
            <a:r>
              <a:rPr lang="en-US" sz="3100" dirty="0">
                <a:latin typeface="Aptos" panose="020B0004020202020204" pitchFamily="34" charset="0"/>
              </a:rPr>
              <a:t> </a:t>
            </a:r>
          </a:p>
        </p:txBody>
      </p:sp>
      <p:cxnSp>
        <p:nvCxnSpPr>
          <p:cNvPr id="6" name="Straight Connector 5">
            <a:extLst>
              <a:ext uri="{FF2B5EF4-FFF2-40B4-BE49-F238E27FC236}">
                <a16:creationId xmlns:a16="http://schemas.microsoft.com/office/drawing/2014/main" id="{7F4ADAA3-A081-1F31-BCF9-224FEA267815}"/>
              </a:ext>
            </a:extLst>
          </p:cNvPr>
          <p:cNvCxnSpPr/>
          <p:nvPr/>
        </p:nvCxnSpPr>
        <p:spPr>
          <a:xfrm>
            <a:off x="3782695" y="158702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848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287AD-449F-76B9-CE18-01EC917B6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A51C3-5619-9D03-5659-E5D263621C28}"/>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7" name="Picture 6" descr="A brochure of a landscape&#10;&#10;AI-generated content may be incorrect.">
            <a:extLst>
              <a:ext uri="{FF2B5EF4-FFF2-40B4-BE49-F238E27FC236}">
                <a16:creationId xmlns:a16="http://schemas.microsoft.com/office/drawing/2014/main" id="{74D72EFB-C7A9-521D-AEB5-FF40ADDE3D74}"/>
              </a:ext>
            </a:extLst>
          </p:cNvPr>
          <p:cNvPicPr>
            <a:picLocks noChangeAspect="1"/>
          </p:cNvPicPr>
          <p:nvPr/>
        </p:nvPicPr>
        <p:blipFill>
          <a:blip r:embed="rId2">
            <a:extLst>
              <a:ext uri="{28A0092B-C50C-407E-A947-70E740481C1C}">
                <a14:useLocalDpi xmlns:a14="http://schemas.microsoft.com/office/drawing/2010/main" val="0"/>
              </a:ext>
            </a:extLst>
          </a:blip>
          <a:srcRect b="6048"/>
          <a:stretch>
            <a:fillRect/>
          </a:stretch>
        </p:blipFill>
        <p:spPr>
          <a:xfrm>
            <a:off x="7620000" y="1473893"/>
            <a:ext cx="4130040" cy="5018982"/>
          </a:xfrm>
          <a:prstGeom prst="rect">
            <a:avLst/>
          </a:prstGeom>
          <a:ln>
            <a:solidFill>
              <a:schemeClr val="tx1"/>
            </a:solidFill>
          </a:ln>
        </p:spPr>
      </p:pic>
      <p:pic>
        <p:nvPicPr>
          <p:cNvPr id="3" name="Picture 2">
            <a:extLst>
              <a:ext uri="{FF2B5EF4-FFF2-40B4-BE49-F238E27FC236}">
                <a16:creationId xmlns:a16="http://schemas.microsoft.com/office/drawing/2014/main" id="{67114447-36FA-4244-0A7B-46CA57C83111}"/>
              </a:ext>
            </a:extLst>
          </p:cNvPr>
          <p:cNvPicPr>
            <a:picLocks noChangeAspect="1"/>
          </p:cNvPicPr>
          <p:nvPr/>
        </p:nvPicPr>
        <p:blipFill>
          <a:blip r:embed="rId3"/>
          <a:stretch>
            <a:fillRect/>
          </a:stretch>
        </p:blipFill>
        <p:spPr>
          <a:xfrm>
            <a:off x="330200" y="1746568"/>
            <a:ext cx="7686939" cy="4323903"/>
          </a:xfrm>
          <a:prstGeom prst="rect">
            <a:avLst/>
          </a:prstGeom>
          <a:ln>
            <a:solidFill>
              <a:schemeClr val="tx1"/>
            </a:solidFill>
          </a:ln>
        </p:spPr>
      </p:pic>
      <p:sp>
        <p:nvSpPr>
          <p:cNvPr id="6" name="TextBox 5">
            <a:extLst>
              <a:ext uri="{FF2B5EF4-FFF2-40B4-BE49-F238E27FC236}">
                <a16:creationId xmlns:a16="http://schemas.microsoft.com/office/drawing/2014/main" id="{9C3A93AD-A377-3FAE-DCD2-77918E6FB080}"/>
              </a:ext>
            </a:extLst>
          </p:cNvPr>
          <p:cNvSpPr txBox="1"/>
          <p:nvPr/>
        </p:nvSpPr>
        <p:spPr>
          <a:xfrm>
            <a:off x="8011300" y="5477212"/>
            <a:ext cx="3891280" cy="1015663"/>
          </a:xfrm>
          <a:prstGeom prst="rect">
            <a:avLst/>
          </a:prstGeom>
          <a:solidFill>
            <a:srgbClr val="72C0EB"/>
          </a:solidFill>
        </p:spPr>
        <p:txBody>
          <a:bodyPr wrap="square" rtlCol="0">
            <a:spAutoFit/>
          </a:bodyPr>
          <a:lstStyle/>
          <a:p>
            <a:pPr algn="ctr"/>
            <a:r>
              <a:rPr lang="en-US" sz="6000" dirty="0">
                <a:latin typeface="Aptos" panose="020B0004020202020204" pitchFamily="34" charset="0"/>
              </a:rPr>
              <a:t>ADOPTED</a:t>
            </a:r>
          </a:p>
        </p:txBody>
      </p:sp>
    </p:spTree>
    <p:extLst>
      <p:ext uri="{BB962C8B-B14F-4D97-AF65-F5344CB8AC3E}">
        <p14:creationId xmlns:p14="http://schemas.microsoft.com/office/powerpoint/2010/main" val="10353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9907-C989-AE19-E3B4-AB51BF707F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3F2D5EE-43FE-3867-C851-CE5591962E38}"/>
              </a:ext>
            </a:extLst>
          </p:cNvPr>
          <p:cNvPicPr>
            <a:picLocks noChangeAspect="1"/>
          </p:cNvPicPr>
          <p:nvPr/>
        </p:nvPicPr>
        <p:blipFill>
          <a:blip r:embed="rId2"/>
          <a:stretch>
            <a:fillRect/>
          </a:stretch>
        </p:blipFill>
        <p:spPr>
          <a:xfrm>
            <a:off x="5608056" y="1893908"/>
            <a:ext cx="6096528" cy="3429297"/>
          </a:xfrm>
          <a:prstGeom prst="rect">
            <a:avLst/>
          </a:prstGeom>
          <a:ln>
            <a:solidFill>
              <a:schemeClr val="tx1"/>
            </a:solidFill>
          </a:ln>
        </p:spPr>
      </p:pic>
      <p:sp>
        <p:nvSpPr>
          <p:cNvPr id="2" name="Title 1">
            <a:extLst>
              <a:ext uri="{FF2B5EF4-FFF2-40B4-BE49-F238E27FC236}">
                <a16:creationId xmlns:a16="http://schemas.microsoft.com/office/drawing/2014/main" id="{1CBDE58F-4B15-DE6D-4644-9B03E598DA7F}"/>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5" name="Picture 4">
            <a:extLst>
              <a:ext uri="{FF2B5EF4-FFF2-40B4-BE49-F238E27FC236}">
                <a16:creationId xmlns:a16="http://schemas.microsoft.com/office/drawing/2014/main" id="{7FC35145-10BD-E188-B363-D07EEC273DC6}"/>
              </a:ext>
            </a:extLst>
          </p:cNvPr>
          <p:cNvPicPr>
            <a:picLocks noChangeAspect="1"/>
          </p:cNvPicPr>
          <p:nvPr/>
        </p:nvPicPr>
        <p:blipFill>
          <a:blip r:embed="rId3"/>
          <a:stretch>
            <a:fillRect/>
          </a:stretch>
        </p:blipFill>
        <p:spPr>
          <a:xfrm>
            <a:off x="395976" y="2483168"/>
            <a:ext cx="6096528" cy="3429297"/>
          </a:xfrm>
          <a:prstGeom prst="rect">
            <a:avLst/>
          </a:prstGeom>
          <a:ln>
            <a:solidFill>
              <a:schemeClr val="tx1"/>
            </a:solidFill>
          </a:ln>
        </p:spPr>
      </p:pic>
      <p:sp>
        <p:nvSpPr>
          <p:cNvPr id="6" name="TextBox 5">
            <a:extLst>
              <a:ext uri="{FF2B5EF4-FFF2-40B4-BE49-F238E27FC236}">
                <a16:creationId xmlns:a16="http://schemas.microsoft.com/office/drawing/2014/main" id="{F2DC25A0-9AA8-C362-A17E-A547CF524042}"/>
              </a:ext>
            </a:extLst>
          </p:cNvPr>
          <p:cNvSpPr txBox="1"/>
          <p:nvPr/>
        </p:nvSpPr>
        <p:spPr>
          <a:xfrm>
            <a:off x="6908800" y="5831205"/>
            <a:ext cx="5039360" cy="784830"/>
          </a:xfrm>
          <a:prstGeom prst="rect">
            <a:avLst/>
          </a:prstGeom>
          <a:solidFill>
            <a:srgbClr val="72C0EB"/>
          </a:solidFill>
        </p:spPr>
        <p:txBody>
          <a:bodyPr wrap="square" rtlCol="0">
            <a:spAutoFit/>
          </a:bodyPr>
          <a:lstStyle/>
          <a:p>
            <a:pPr algn="ctr"/>
            <a:r>
              <a:rPr lang="en-US" sz="4500" dirty="0">
                <a:latin typeface="Aptos" panose="020B0004020202020204" pitchFamily="34" charset="0"/>
              </a:rPr>
              <a:t>Planning Underway</a:t>
            </a:r>
          </a:p>
        </p:txBody>
      </p:sp>
    </p:spTree>
    <p:extLst>
      <p:ext uri="{BB962C8B-B14F-4D97-AF65-F5344CB8AC3E}">
        <p14:creationId xmlns:p14="http://schemas.microsoft.com/office/powerpoint/2010/main" val="20997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0FB3-DDF8-178B-D9E5-49E67FAA3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6B643-FBDD-2ECB-68C9-BB1EB0ED410A}"/>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4" name="Picture 3">
            <a:extLst>
              <a:ext uri="{FF2B5EF4-FFF2-40B4-BE49-F238E27FC236}">
                <a16:creationId xmlns:a16="http://schemas.microsoft.com/office/drawing/2014/main" id="{132537C9-9A29-22D6-69FD-95F70135B0B3}"/>
              </a:ext>
            </a:extLst>
          </p:cNvPr>
          <p:cNvPicPr>
            <a:picLocks noChangeAspect="1"/>
          </p:cNvPicPr>
          <p:nvPr/>
        </p:nvPicPr>
        <p:blipFill>
          <a:blip r:embed="rId2"/>
          <a:stretch>
            <a:fillRect/>
          </a:stretch>
        </p:blipFill>
        <p:spPr>
          <a:xfrm>
            <a:off x="314432" y="2699871"/>
            <a:ext cx="6096528" cy="3429297"/>
          </a:xfrm>
          <a:prstGeom prst="rect">
            <a:avLst/>
          </a:prstGeom>
          <a:ln>
            <a:solidFill>
              <a:schemeClr val="tx1"/>
            </a:solidFill>
          </a:ln>
        </p:spPr>
      </p:pic>
      <p:pic>
        <p:nvPicPr>
          <p:cNvPr id="6" name="Picture 5">
            <a:extLst>
              <a:ext uri="{FF2B5EF4-FFF2-40B4-BE49-F238E27FC236}">
                <a16:creationId xmlns:a16="http://schemas.microsoft.com/office/drawing/2014/main" id="{E1A4CD90-3937-8597-640D-CCFA9D6EC633}"/>
              </a:ext>
            </a:extLst>
          </p:cNvPr>
          <p:cNvPicPr>
            <a:picLocks noChangeAspect="1"/>
          </p:cNvPicPr>
          <p:nvPr/>
        </p:nvPicPr>
        <p:blipFill>
          <a:blip r:embed="rId3"/>
          <a:stretch>
            <a:fillRect/>
          </a:stretch>
        </p:blipFill>
        <p:spPr>
          <a:xfrm>
            <a:off x="5781040" y="1690688"/>
            <a:ext cx="6096528" cy="3429297"/>
          </a:xfrm>
          <a:prstGeom prst="rect">
            <a:avLst/>
          </a:prstGeom>
          <a:ln>
            <a:solidFill>
              <a:schemeClr val="tx1"/>
            </a:solidFill>
          </a:ln>
        </p:spPr>
      </p:pic>
      <p:sp>
        <p:nvSpPr>
          <p:cNvPr id="5" name="TextBox 4">
            <a:extLst>
              <a:ext uri="{FF2B5EF4-FFF2-40B4-BE49-F238E27FC236}">
                <a16:creationId xmlns:a16="http://schemas.microsoft.com/office/drawing/2014/main" id="{0CADD935-1E8B-1F6F-A50E-DCE0B3072CCC}"/>
              </a:ext>
            </a:extLst>
          </p:cNvPr>
          <p:cNvSpPr txBox="1"/>
          <p:nvPr/>
        </p:nvSpPr>
        <p:spPr>
          <a:xfrm>
            <a:off x="6908800" y="5831205"/>
            <a:ext cx="5039360" cy="784830"/>
          </a:xfrm>
          <a:prstGeom prst="rect">
            <a:avLst/>
          </a:prstGeom>
          <a:solidFill>
            <a:srgbClr val="72C0EB"/>
          </a:solidFill>
        </p:spPr>
        <p:txBody>
          <a:bodyPr wrap="square" rtlCol="0">
            <a:spAutoFit/>
          </a:bodyPr>
          <a:lstStyle/>
          <a:p>
            <a:pPr algn="ctr"/>
            <a:r>
              <a:rPr lang="en-US" sz="4500" dirty="0">
                <a:latin typeface="Aptos" panose="020B0004020202020204" pitchFamily="34" charset="0"/>
              </a:rPr>
              <a:t>Planning Underway</a:t>
            </a:r>
          </a:p>
        </p:txBody>
      </p:sp>
      <p:pic>
        <p:nvPicPr>
          <p:cNvPr id="8" name="Picture 7" descr="A green and white text with arrows&#10;&#10;AI-generated content may be incorrect.">
            <a:extLst>
              <a:ext uri="{FF2B5EF4-FFF2-40B4-BE49-F238E27FC236}">
                <a16:creationId xmlns:a16="http://schemas.microsoft.com/office/drawing/2014/main" id="{13ABBC64-E049-425F-5F63-2EC2A34C0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17" y="1309536"/>
            <a:ext cx="2968038" cy="1258255"/>
          </a:xfrm>
          <a:prstGeom prst="rect">
            <a:avLst/>
          </a:prstGeom>
        </p:spPr>
      </p:pic>
    </p:spTree>
    <p:extLst>
      <p:ext uri="{BB962C8B-B14F-4D97-AF65-F5344CB8AC3E}">
        <p14:creationId xmlns:p14="http://schemas.microsoft.com/office/powerpoint/2010/main" val="37232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E6D2A-948D-1AA6-EBC1-508F2111F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98B08-3DD1-1C51-2260-A159FD1C4871}"/>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3" name="Picture 2">
            <a:extLst>
              <a:ext uri="{FF2B5EF4-FFF2-40B4-BE49-F238E27FC236}">
                <a16:creationId xmlns:a16="http://schemas.microsoft.com/office/drawing/2014/main" id="{C89C8B6E-CEC0-9B6D-2D86-3B0AFC0E68DD}"/>
              </a:ext>
            </a:extLst>
          </p:cNvPr>
          <p:cNvPicPr>
            <a:picLocks noChangeAspect="1"/>
          </p:cNvPicPr>
          <p:nvPr/>
        </p:nvPicPr>
        <p:blipFill>
          <a:blip r:embed="rId2"/>
          <a:stretch>
            <a:fillRect/>
          </a:stretch>
        </p:blipFill>
        <p:spPr>
          <a:xfrm>
            <a:off x="4785360" y="2059278"/>
            <a:ext cx="6746504" cy="3794909"/>
          </a:xfrm>
          <a:prstGeom prst="rect">
            <a:avLst/>
          </a:prstGeom>
          <a:ln>
            <a:solidFill>
              <a:schemeClr val="tx1"/>
            </a:solidFill>
          </a:ln>
        </p:spPr>
      </p:pic>
      <p:pic>
        <p:nvPicPr>
          <p:cNvPr id="11" name="Picture 10">
            <a:extLst>
              <a:ext uri="{FF2B5EF4-FFF2-40B4-BE49-F238E27FC236}">
                <a16:creationId xmlns:a16="http://schemas.microsoft.com/office/drawing/2014/main" id="{41EFDBA6-206C-E633-CFC7-649B887446FF}"/>
              </a:ext>
            </a:extLst>
          </p:cNvPr>
          <p:cNvPicPr>
            <a:picLocks noChangeAspect="1"/>
          </p:cNvPicPr>
          <p:nvPr/>
        </p:nvPicPr>
        <p:blipFill>
          <a:blip r:embed="rId3"/>
          <a:stretch>
            <a:fillRect/>
          </a:stretch>
        </p:blipFill>
        <p:spPr>
          <a:xfrm>
            <a:off x="838200" y="1614734"/>
            <a:ext cx="3388360" cy="4379199"/>
          </a:xfrm>
          <a:prstGeom prst="rect">
            <a:avLst/>
          </a:prstGeom>
          <a:ln>
            <a:solidFill>
              <a:schemeClr val="tx1"/>
            </a:solidFill>
          </a:ln>
        </p:spPr>
      </p:pic>
    </p:spTree>
    <p:extLst>
      <p:ext uri="{BB962C8B-B14F-4D97-AF65-F5344CB8AC3E}">
        <p14:creationId xmlns:p14="http://schemas.microsoft.com/office/powerpoint/2010/main" val="3373109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F3096-3842-9D9C-CED7-47FF29B69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FA5B-44E8-095A-2B3C-E533A41538E9}"/>
              </a:ext>
            </a:extLst>
          </p:cNvPr>
          <p:cNvSpPr>
            <a:spLocks noGrp="1"/>
          </p:cNvSpPr>
          <p:nvPr>
            <p:ph type="title"/>
          </p:nvPr>
        </p:nvSpPr>
        <p:spPr/>
        <p:txBody>
          <a:bodyPr/>
          <a:lstStyle/>
          <a:p>
            <a:r>
              <a:rPr lang="en-US" dirty="0">
                <a:latin typeface="Aptos" panose="020B0004020202020204" pitchFamily="34" charset="0"/>
              </a:rPr>
              <a:t>Early Implementation Examples</a:t>
            </a:r>
          </a:p>
        </p:txBody>
      </p:sp>
      <p:pic>
        <p:nvPicPr>
          <p:cNvPr id="5" name="Picture 4">
            <a:extLst>
              <a:ext uri="{FF2B5EF4-FFF2-40B4-BE49-F238E27FC236}">
                <a16:creationId xmlns:a16="http://schemas.microsoft.com/office/drawing/2014/main" id="{A78F3498-40E2-F3B4-85B6-CFC1AC7BE217}"/>
              </a:ext>
            </a:extLst>
          </p:cNvPr>
          <p:cNvPicPr>
            <a:picLocks noChangeAspect="1"/>
          </p:cNvPicPr>
          <p:nvPr/>
        </p:nvPicPr>
        <p:blipFill>
          <a:blip r:embed="rId2"/>
          <a:stretch>
            <a:fillRect/>
          </a:stretch>
        </p:blipFill>
        <p:spPr>
          <a:xfrm>
            <a:off x="491528" y="3273185"/>
            <a:ext cx="5350472" cy="2664724"/>
          </a:xfrm>
          <a:prstGeom prst="rect">
            <a:avLst/>
          </a:prstGeom>
          <a:ln>
            <a:solidFill>
              <a:schemeClr val="tx1"/>
            </a:solidFill>
          </a:ln>
        </p:spPr>
      </p:pic>
      <p:pic>
        <p:nvPicPr>
          <p:cNvPr id="7" name="Picture 6">
            <a:extLst>
              <a:ext uri="{FF2B5EF4-FFF2-40B4-BE49-F238E27FC236}">
                <a16:creationId xmlns:a16="http://schemas.microsoft.com/office/drawing/2014/main" id="{41063724-E7FD-BB36-8426-BBCC75EB4544}"/>
              </a:ext>
            </a:extLst>
          </p:cNvPr>
          <p:cNvPicPr>
            <a:picLocks noChangeAspect="1"/>
          </p:cNvPicPr>
          <p:nvPr/>
        </p:nvPicPr>
        <p:blipFill>
          <a:blip r:embed="rId3"/>
          <a:stretch>
            <a:fillRect/>
          </a:stretch>
        </p:blipFill>
        <p:spPr>
          <a:xfrm>
            <a:off x="5008517" y="2404055"/>
            <a:ext cx="6884996" cy="2664724"/>
          </a:xfrm>
          <a:prstGeom prst="rect">
            <a:avLst/>
          </a:prstGeom>
          <a:ln>
            <a:solidFill>
              <a:schemeClr val="tx1"/>
            </a:solidFill>
          </a:ln>
        </p:spPr>
      </p:pic>
      <p:sp>
        <p:nvSpPr>
          <p:cNvPr id="4" name="TextBox 3">
            <a:extLst>
              <a:ext uri="{FF2B5EF4-FFF2-40B4-BE49-F238E27FC236}">
                <a16:creationId xmlns:a16="http://schemas.microsoft.com/office/drawing/2014/main" id="{1BF5B3EF-F843-2A34-7137-BD5060E361C9}"/>
              </a:ext>
            </a:extLst>
          </p:cNvPr>
          <p:cNvSpPr txBox="1"/>
          <p:nvPr/>
        </p:nvSpPr>
        <p:spPr>
          <a:xfrm>
            <a:off x="7412131" y="5555519"/>
            <a:ext cx="4481382" cy="1015663"/>
          </a:xfrm>
          <a:prstGeom prst="rect">
            <a:avLst/>
          </a:prstGeom>
          <a:solidFill>
            <a:srgbClr val="72C0EB"/>
          </a:solidFill>
        </p:spPr>
        <p:txBody>
          <a:bodyPr wrap="square" rtlCol="0">
            <a:spAutoFit/>
          </a:bodyPr>
          <a:lstStyle/>
          <a:p>
            <a:pPr algn="ctr"/>
            <a:r>
              <a:rPr lang="en-US" sz="3000" dirty="0">
                <a:latin typeface="Aptos" panose="020B0004020202020204" pitchFamily="34" charset="0"/>
              </a:rPr>
              <a:t>Locked for 65-Day Review by DEEP and COG</a:t>
            </a:r>
          </a:p>
        </p:txBody>
      </p:sp>
      <p:pic>
        <p:nvPicPr>
          <p:cNvPr id="8" name="Picture 7" descr="A blue and white anchor&#10;&#10;AI-generated content may be incorrect.">
            <a:extLst>
              <a:ext uri="{FF2B5EF4-FFF2-40B4-BE49-F238E27FC236}">
                <a16:creationId xmlns:a16="http://schemas.microsoft.com/office/drawing/2014/main" id="{F3142096-92F6-389F-9751-C350F9C73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040" y="1492181"/>
            <a:ext cx="3680364" cy="1586634"/>
          </a:xfrm>
          <a:prstGeom prst="rect">
            <a:avLst/>
          </a:prstGeom>
        </p:spPr>
      </p:pic>
    </p:spTree>
    <p:extLst>
      <p:ext uri="{BB962C8B-B14F-4D97-AF65-F5344CB8AC3E}">
        <p14:creationId xmlns:p14="http://schemas.microsoft.com/office/powerpoint/2010/main" val="1938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305FD-F9F6-A8E7-47BB-A38D8C9C4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BDD5E-0216-C390-B9EA-8198932787B7}"/>
              </a:ext>
            </a:extLst>
          </p:cNvPr>
          <p:cNvSpPr>
            <a:spLocks noGrp="1"/>
          </p:cNvSpPr>
          <p:nvPr>
            <p:ph type="title"/>
          </p:nvPr>
        </p:nvSpPr>
        <p:spPr/>
        <p:txBody>
          <a:bodyPr/>
          <a:lstStyle/>
          <a:p>
            <a:r>
              <a:rPr lang="en-US" dirty="0">
                <a:latin typeface="Aptos" panose="020B0004020202020204" pitchFamily="34" charset="0"/>
              </a:rPr>
              <a:t>What’s Next For Small Towns?</a:t>
            </a:r>
          </a:p>
        </p:txBody>
      </p:sp>
      <p:sp>
        <p:nvSpPr>
          <p:cNvPr id="4" name="Content Placeholder 3">
            <a:extLst>
              <a:ext uri="{FF2B5EF4-FFF2-40B4-BE49-F238E27FC236}">
                <a16:creationId xmlns:a16="http://schemas.microsoft.com/office/drawing/2014/main" id="{5B3B8F27-A19F-ACA9-FFBC-F10CD8FD0ACF}"/>
              </a:ext>
            </a:extLst>
          </p:cNvPr>
          <p:cNvSpPr>
            <a:spLocks noGrp="1"/>
          </p:cNvSpPr>
          <p:nvPr>
            <p:ph sz="half" idx="1"/>
          </p:nvPr>
        </p:nvSpPr>
        <p:spPr>
          <a:xfrm>
            <a:off x="568960" y="1825625"/>
            <a:ext cx="11125200" cy="4412616"/>
          </a:xfrm>
        </p:spPr>
        <p:txBody>
          <a:bodyPr>
            <a:normAutofit lnSpcReduction="10000"/>
          </a:bodyPr>
          <a:lstStyle/>
          <a:p>
            <a:r>
              <a:rPr lang="en-US" dirty="0">
                <a:latin typeface="Aptos" panose="020B0004020202020204" pitchFamily="34" charset="0"/>
              </a:rPr>
              <a:t>Reach out to your COG planning staff and CIRCA to get help with your POCD if you do not use a consultant</a:t>
            </a:r>
          </a:p>
          <a:p>
            <a:pPr lvl="1"/>
            <a:r>
              <a:rPr lang="en-US" dirty="0">
                <a:latin typeface="Aptos" panose="020B0004020202020204" pitchFamily="34" charset="0"/>
              </a:rPr>
              <a:t>Look for ways to begin incorporating the new Statutes from 25-33</a:t>
            </a:r>
          </a:p>
          <a:p>
            <a:pPr lvl="1"/>
            <a:r>
              <a:rPr lang="en-US" dirty="0">
                <a:latin typeface="Aptos" panose="020B0004020202020204" pitchFamily="34" charset="0"/>
              </a:rPr>
              <a:t>Postpone what you must, but remember that POCDs starting in 2026 may not be done until 2027</a:t>
            </a:r>
          </a:p>
          <a:p>
            <a:r>
              <a:rPr lang="en-US" dirty="0">
                <a:latin typeface="Aptos" panose="020B0004020202020204" pitchFamily="34" charset="0"/>
              </a:rPr>
              <a:t>Participate in your COG-driven hazard mitigation plan updates</a:t>
            </a:r>
          </a:p>
          <a:p>
            <a:pPr lvl="1"/>
            <a:r>
              <a:rPr lang="en-US" dirty="0">
                <a:latin typeface="Aptos" panose="020B0004020202020204" pitchFamily="34" charset="0"/>
              </a:rPr>
              <a:t>Reach out to DEMHS about this fall’s HMGP deadline</a:t>
            </a:r>
          </a:p>
          <a:p>
            <a:pPr lvl="1"/>
            <a:r>
              <a:rPr lang="en-US" dirty="0">
                <a:latin typeface="Aptos" panose="020B0004020202020204" pitchFamily="34" charset="0"/>
              </a:rPr>
              <a:t>Make sure DEEP Climate Resilience Fund applications are consistent with hazard mitigation plan actions</a:t>
            </a:r>
          </a:p>
          <a:p>
            <a:r>
              <a:rPr lang="en-US" dirty="0">
                <a:latin typeface="Aptos" panose="020B0004020202020204" pitchFamily="34" charset="0"/>
              </a:rPr>
              <a:t>For NHCOG and NECCOG towns, watch for deployment of </a:t>
            </a:r>
            <a:r>
              <a:rPr lang="en-US" i="1" dirty="0">
                <a:latin typeface="Aptos" panose="020B0004020202020204" pitchFamily="34" charset="0"/>
              </a:rPr>
              <a:t>Resilient Connecticut 3.0</a:t>
            </a:r>
          </a:p>
        </p:txBody>
      </p:sp>
    </p:spTree>
    <p:extLst>
      <p:ext uri="{BB962C8B-B14F-4D97-AF65-F5344CB8AC3E}">
        <p14:creationId xmlns:p14="http://schemas.microsoft.com/office/powerpoint/2010/main" val="73910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9F904-42DD-7F52-F797-97C9A0D21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95DB-806A-E017-0F18-12638BBAD030}"/>
              </a:ext>
            </a:extLst>
          </p:cNvPr>
          <p:cNvSpPr>
            <a:spLocks noGrp="1"/>
          </p:cNvSpPr>
          <p:nvPr>
            <p:ph type="ctrTitle"/>
          </p:nvPr>
        </p:nvSpPr>
        <p:spPr>
          <a:xfrm>
            <a:off x="4815840" y="552419"/>
            <a:ext cx="6858000" cy="1173797"/>
          </a:xfrm>
        </p:spPr>
        <p:txBody>
          <a:bodyPr>
            <a:noAutofit/>
          </a:bodyPr>
          <a:lstStyle/>
          <a:p>
            <a:r>
              <a:rPr lang="en-US" b="1" dirty="0">
                <a:latin typeface="Aptos" panose="020B0004020202020204" pitchFamily="34" charset="0"/>
              </a:rPr>
              <a:t>Thank you!</a:t>
            </a:r>
          </a:p>
        </p:txBody>
      </p:sp>
      <p:sp>
        <p:nvSpPr>
          <p:cNvPr id="4" name="Title 1">
            <a:extLst>
              <a:ext uri="{FF2B5EF4-FFF2-40B4-BE49-F238E27FC236}">
                <a16:creationId xmlns:a16="http://schemas.microsoft.com/office/drawing/2014/main" id="{3007C54F-C869-C125-868E-C2C93772784C}"/>
              </a:ext>
            </a:extLst>
          </p:cNvPr>
          <p:cNvSpPr txBox="1">
            <a:spLocks/>
          </p:cNvSpPr>
          <p:nvPr/>
        </p:nvSpPr>
        <p:spPr>
          <a:xfrm>
            <a:off x="3065780" y="2837020"/>
            <a:ext cx="6223000" cy="10004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latin typeface="Aptos" panose="020B0004020202020204" pitchFamily="34" charset="0"/>
              </a:rPr>
              <a:t>Questions/Comments</a:t>
            </a:r>
          </a:p>
        </p:txBody>
      </p:sp>
      <p:cxnSp>
        <p:nvCxnSpPr>
          <p:cNvPr id="6" name="Straight Connector 5">
            <a:extLst>
              <a:ext uri="{FF2B5EF4-FFF2-40B4-BE49-F238E27FC236}">
                <a16:creationId xmlns:a16="http://schemas.microsoft.com/office/drawing/2014/main" id="{3CC853A2-66A4-F69B-AC8C-6D2FC8574765}"/>
              </a:ext>
            </a:extLst>
          </p:cNvPr>
          <p:cNvCxnSpPr/>
          <p:nvPr/>
        </p:nvCxnSpPr>
        <p:spPr>
          <a:xfrm>
            <a:off x="518160" y="2387600"/>
            <a:ext cx="11155680" cy="0"/>
          </a:xfrm>
          <a:prstGeom prst="line">
            <a:avLst/>
          </a:prstGeom>
          <a:ln w="38100">
            <a:solidFill>
              <a:srgbClr val="E5602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2AFA13C-1994-0D73-64EE-949162C28AFE}"/>
              </a:ext>
            </a:extLst>
          </p:cNvPr>
          <p:cNvSpPr txBox="1">
            <a:spLocks/>
          </p:cNvSpPr>
          <p:nvPr/>
        </p:nvSpPr>
        <p:spPr>
          <a:xfrm>
            <a:off x="2984500" y="2412682"/>
            <a:ext cx="6223000" cy="10004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500" dirty="0">
              <a:latin typeface="Aptos" panose="020B0004020202020204" pitchFamily="34" charset="0"/>
            </a:endParaRPr>
          </a:p>
        </p:txBody>
      </p:sp>
      <p:sp>
        <p:nvSpPr>
          <p:cNvPr id="11" name="Subtitle 10">
            <a:extLst>
              <a:ext uri="{FF2B5EF4-FFF2-40B4-BE49-F238E27FC236}">
                <a16:creationId xmlns:a16="http://schemas.microsoft.com/office/drawing/2014/main" id="{8B6FA4DF-4469-0ECA-6D2E-25E8CDD32692}"/>
              </a:ext>
            </a:extLst>
          </p:cNvPr>
          <p:cNvSpPr>
            <a:spLocks noGrp="1"/>
          </p:cNvSpPr>
          <p:nvPr>
            <p:ph type="subTitle" idx="1"/>
          </p:nvPr>
        </p:nvSpPr>
        <p:spPr>
          <a:xfrm>
            <a:off x="2747327" y="4881151"/>
            <a:ext cx="3876993" cy="1122362"/>
          </a:xfrm>
        </p:spPr>
        <p:txBody>
          <a:bodyPr>
            <a:normAutofit/>
          </a:bodyPr>
          <a:lstStyle/>
          <a:p>
            <a:r>
              <a:rPr lang="en-US" dirty="0">
                <a:latin typeface="Aptos" panose="020B0004020202020204" pitchFamily="34" charset="0"/>
              </a:rPr>
              <a:t>October 22, 2025</a:t>
            </a:r>
          </a:p>
          <a:p>
            <a:r>
              <a:rPr lang="en-US" dirty="0">
                <a:latin typeface="Aptos" panose="020B0004020202020204" pitchFamily="34" charset="0"/>
              </a:rPr>
              <a:t>David Murphy, PE, CFM</a:t>
            </a:r>
          </a:p>
        </p:txBody>
      </p:sp>
      <p:pic>
        <p:nvPicPr>
          <p:cNvPr id="12" name="Picture 11">
            <a:extLst>
              <a:ext uri="{FF2B5EF4-FFF2-40B4-BE49-F238E27FC236}">
                <a16:creationId xmlns:a16="http://schemas.microsoft.com/office/drawing/2014/main" id="{0715A0D7-D3E4-7E7A-0F27-4442CBF39498}"/>
              </a:ext>
            </a:extLst>
          </p:cNvPr>
          <p:cNvPicPr>
            <a:picLocks noChangeAspect="1"/>
          </p:cNvPicPr>
          <p:nvPr/>
        </p:nvPicPr>
        <p:blipFill>
          <a:blip r:embed="rId2"/>
          <a:stretch>
            <a:fillRect/>
          </a:stretch>
        </p:blipFill>
        <p:spPr>
          <a:xfrm>
            <a:off x="790575" y="413480"/>
            <a:ext cx="3588385" cy="1585724"/>
          </a:xfrm>
          <a:prstGeom prst="rect">
            <a:avLst/>
          </a:prstGeom>
        </p:spPr>
      </p:pic>
      <p:cxnSp>
        <p:nvCxnSpPr>
          <p:cNvPr id="13" name="Straight Connector 12">
            <a:extLst>
              <a:ext uri="{FF2B5EF4-FFF2-40B4-BE49-F238E27FC236}">
                <a16:creationId xmlns:a16="http://schemas.microsoft.com/office/drawing/2014/main" id="{E768513E-7B9B-CA01-BFB4-966E3C5172E7}"/>
              </a:ext>
            </a:extLst>
          </p:cNvPr>
          <p:cNvCxnSpPr/>
          <p:nvPr/>
        </p:nvCxnSpPr>
        <p:spPr>
          <a:xfrm>
            <a:off x="518160" y="4307840"/>
            <a:ext cx="11155680" cy="0"/>
          </a:xfrm>
          <a:prstGeom prst="line">
            <a:avLst/>
          </a:prstGeom>
          <a:ln w="38100">
            <a:solidFill>
              <a:srgbClr val="E56020"/>
            </a:solidFill>
          </a:ln>
        </p:spPr>
        <p:style>
          <a:lnRef idx="1">
            <a:schemeClr val="accent1"/>
          </a:lnRef>
          <a:fillRef idx="0">
            <a:schemeClr val="accent1"/>
          </a:fillRef>
          <a:effectRef idx="0">
            <a:schemeClr val="accent1"/>
          </a:effectRef>
          <a:fontRef idx="minor">
            <a:schemeClr val="tx1"/>
          </a:fontRef>
        </p:style>
      </p:cxnSp>
      <p:pic>
        <p:nvPicPr>
          <p:cNvPr id="17" name="Picture 16" descr="A white and orange logo&#10;&#10;Description automatically generated">
            <a:extLst>
              <a:ext uri="{FF2B5EF4-FFF2-40B4-BE49-F238E27FC236}">
                <a16:creationId xmlns:a16="http://schemas.microsoft.com/office/drawing/2014/main" id="{1CB32762-FFC4-2676-3B1D-B83295BBA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312" y="4732179"/>
            <a:ext cx="2810188" cy="1202369"/>
          </a:xfrm>
          <a:prstGeom prst="rect">
            <a:avLst/>
          </a:prstGeom>
        </p:spPr>
      </p:pic>
    </p:spTree>
    <p:extLst>
      <p:ext uri="{BB962C8B-B14F-4D97-AF65-F5344CB8AC3E}">
        <p14:creationId xmlns:p14="http://schemas.microsoft.com/office/powerpoint/2010/main" val="389882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A8BFB-D796-FF36-186B-4386ECE47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AE6C4-A11A-C42F-874C-008ED153AE80}"/>
              </a:ext>
            </a:extLst>
          </p:cNvPr>
          <p:cNvSpPr>
            <a:spLocks noGrp="1"/>
          </p:cNvSpPr>
          <p:nvPr>
            <p:ph type="title"/>
          </p:nvPr>
        </p:nvSpPr>
        <p:spPr/>
        <p:txBody>
          <a:bodyPr/>
          <a:lstStyle/>
          <a:p>
            <a:r>
              <a:rPr lang="en-US" dirty="0">
                <a:latin typeface="Aptos" panose="020B0004020202020204" pitchFamily="34" charset="0"/>
              </a:rPr>
              <a:t> National Resources</a:t>
            </a:r>
          </a:p>
        </p:txBody>
      </p:sp>
      <p:sp>
        <p:nvSpPr>
          <p:cNvPr id="4" name="Content Placeholder 3">
            <a:extLst>
              <a:ext uri="{FF2B5EF4-FFF2-40B4-BE49-F238E27FC236}">
                <a16:creationId xmlns:a16="http://schemas.microsoft.com/office/drawing/2014/main" id="{F296317B-B770-890A-789F-915868229A93}"/>
              </a:ext>
            </a:extLst>
          </p:cNvPr>
          <p:cNvSpPr>
            <a:spLocks noGrp="1"/>
          </p:cNvSpPr>
          <p:nvPr>
            <p:ph sz="half" idx="1"/>
          </p:nvPr>
        </p:nvSpPr>
        <p:spPr>
          <a:xfrm>
            <a:off x="838200" y="1825625"/>
            <a:ext cx="2924175" cy="4351338"/>
          </a:xfrm>
        </p:spPr>
        <p:txBody>
          <a:bodyPr>
            <a:normAutofit/>
          </a:bodyPr>
          <a:lstStyle/>
          <a:p>
            <a:r>
              <a:rPr lang="en-US" sz="3000" dirty="0">
                <a:latin typeface="Aptos" panose="020B0004020202020204" pitchFamily="34" charset="0"/>
              </a:rPr>
              <a:t>4</a:t>
            </a:r>
            <a:r>
              <a:rPr lang="en-US" sz="3000" baseline="30000" dirty="0">
                <a:latin typeface="Aptos" panose="020B0004020202020204" pitchFamily="34" charset="0"/>
              </a:rPr>
              <a:t>th</a:t>
            </a:r>
            <a:r>
              <a:rPr lang="en-US" sz="3000" dirty="0">
                <a:latin typeface="Aptos" panose="020B0004020202020204" pitchFamily="34" charset="0"/>
              </a:rPr>
              <a:t> and 5</a:t>
            </a:r>
            <a:r>
              <a:rPr lang="en-US" sz="3000" baseline="30000" dirty="0">
                <a:latin typeface="Aptos" panose="020B0004020202020204" pitchFamily="34" charset="0"/>
              </a:rPr>
              <a:t>th</a:t>
            </a:r>
            <a:r>
              <a:rPr lang="en-US" sz="3000" dirty="0">
                <a:latin typeface="Aptos" panose="020B0004020202020204" pitchFamily="34" charset="0"/>
              </a:rPr>
              <a:t> National Climate Assessments</a:t>
            </a:r>
          </a:p>
          <a:p>
            <a:pPr>
              <a:lnSpc>
                <a:spcPct val="100000"/>
              </a:lnSpc>
            </a:pPr>
            <a:r>
              <a:rPr lang="en-US" sz="3000" b="1" dirty="0">
                <a:solidFill>
                  <a:srgbClr val="E56020"/>
                </a:solidFill>
                <a:latin typeface="Aptos" panose="020B0004020202020204" pitchFamily="34" charset="0"/>
              </a:rPr>
              <a:t>NOAA</a:t>
            </a:r>
          </a:p>
          <a:p>
            <a:pPr>
              <a:lnSpc>
                <a:spcPct val="100000"/>
              </a:lnSpc>
            </a:pPr>
            <a:r>
              <a:rPr lang="en-US" sz="3000" dirty="0">
                <a:latin typeface="Aptos" panose="020B0004020202020204" pitchFamily="34" charset="0"/>
              </a:rPr>
              <a:t>FEMA</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4565435A-5D45-DC5D-DC16-7F154EA11AF4}"/>
              </a:ext>
            </a:extLst>
          </p:cNvPr>
          <p:cNvPicPr>
            <a:picLocks noChangeAspect="1"/>
          </p:cNvPicPr>
          <p:nvPr/>
        </p:nvPicPr>
        <p:blipFill rotWithShape="1">
          <a:blip r:embed="rId3"/>
          <a:srcRect l="30667" t="14838" r="35000" b="6132"/>
          <a:stretch/>
        </p:blipFill>
        <p:spPr>
          <a:xfrm>
            <a:off x="8155939" y="1338263"/>
            <a:ext cx="3513166" cy="4548822"/>
          </a:xfrm>
          <a:prstGeom prst="rect">
            <a:avLst/>
          </a:prstGeom>
          <a:ln>
            <a:solidFill>
              <a:schemeClr val="tx1"/>
            </a:solidFill>
          </a:ln>
        </p:spPr>
      </p:pic>
      <p:sp>
        <p:nvSpPr>
          <p:cNvPr id="5" name="Content Placeholder 2">
            <a:extLst>
              <a:ext uri="{FF2B5EF4-FFF2-40B4-BE49-F238E27FC236}">
                <a16:creationId xmlns:a16="http://schemas.microsoft.com/office/drawing/2014/main" id="{15339FCF-52CD-C285-9F1E-DBB7589FF189}"/>
              </a:ext>
            </a:extLst>
          </p:cNvPr>
          <p:cNvSpPr txBox="1">
            <a:spLocks/>
          </p:cNvSpPr>
          <p:nvPr/>
        </p:nvSpPr>
        <p:spPr>
          <a:xfrm>
            <a:off x="3962406" y="1825625"/>
            <a:ext cx="3992871" cy="466725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00" b="1" dirty="0">
                <a:latin typeface="Aptos" panose="020B0004020202020204" pitchFamily="34" charset="0"/>
              </a:rPr>
              <a:t>Atlas 14 and Atlas 15</a:t>
            </a:r>
          </a:p>
          <a:p>
            <a:r>
              <a:rPr lang="en-US" sz="3100" dirty="0">
                <a:latin typeface="Aptos" panose="020B0004020202020204" pitchFamily="34" charset="0"/>
              </a:rPr>
              <a:t>With the 2022 Bipartisan Infrastructure Law, OWP received Federal funding to (1) update the NOAA Atlas 14 precipitation frequency standard while accounting for climate change, and (2) develop precipitation frequency estimates for the entire U.S. and its territories.</a:t>
            </a:r>
          </a:p>
          <a:p>
            <a:r>
              <a:rPr lang="en-US" sz="3100" b="1" dirty="0">
                <a:solidFill>
                  <a:srgbClr val="0070C0"/>
                </a:solidFill>
                <a:latin typeface="Aptos" panose="020B0004020202020204" pitchFamily="34" charset="0"/>
              </a:rPr>
              <a:t>Volume 1 will account for temporal trends in historical observations</a:t>
            </a:r>
          </a:p>
          <a:p>
            <a:r>
              <a:rPr lang="en-US" sz="3100" b="1" dirty="0">
                <a:solidFill>
                  <a:srgbClr val="0070C0"/>
                </a:solidFill>
                <a:latin typeface="Aptos" panose="020B0004020202020204" pitchFamily="34" charset="0"/>
              </a:rPr>
              <a:t>Volume 2 will use future climate model projections to generate adjustment factors for Volume 1</a:t>
            </a:r>
          </a:p>
          <a:p>
            <a:r>
              <a:rPr lang="en-US" sz="3100" dirty="0">
                <a:latin typeface="Aptos" panose="020B0004020202020204" pitchFamily="34" charset="0"/>
              </a:rPr>
              <a:t>Atlas 15 was canceled and has been quietly un-canceled. </a:t>
            </a:r>
          </a:p>
          <a:p>
            <a:r>
              <a:rPr lang="en-US" sz="3100" dirty="0">
                <a:latin typeface="Aptos" panose="020B0004020202020204" pitchFamily="34" charset="0"/>
              </a:rPr>
              <a:t>Look here for more: </a:t>
            </a:r>
            <a:r>
              <a:rPr lang="en-US" sz="3100" dirty="0">
                <a:latin typeface="Aptos" panose="020B0004020202020204" pitchFamily="34" charset="0"/>
                <a:hlinkClick r:id="rId4"/>
              </a:rPr>
              <a:t>https://water.noaa.gov/about/atlas15</a:t>
            </a:r>
            <a:r>
              <a:rPr lang="en-US" sz="3100" dirty="0">
                <a:latin typeface="Aptos" panose="020B0004020202020204" pitchFamily="34" charset="0"/>
              </a:rPr>
              <a:t> </a:t>
            </a:r>
          </a:p>
        </p:txBody>
      </p:sp>
      <p:cxnSp>
        <p:nvCxnSpPr>
          <p:cNvPr id="6" name="Straight Connector 5">
            <a:extLst>
              <a:ext uri="{FF2B5EF4-FFF2-40B4-BE49-F238E27FC236}">
                <a16:creationId xmlns:a16="http://schemas.microsoft.com/office/drawing/2014/main" id="{477333EB-A3A6-55E0-FBA3-A761A991EFFD}"/>
              </a:ext>
            </a:extLst>
          </p:cNvPr>
          <p:cNvCxnSpPr/>
          <p:nvPr/>
        </p:nvCxnSpPr>
        <p:spPr>
          <a:xfrm>
            <a:off x="3782695" y="158702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94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2FA8-1841-3C3A-9947-DB66CACEB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8B5E7-C90B-522E-1BBB-83C04F09669E}"/>
              </a:ext>
            </a:extLst>
          </p:cNvPr>
          <p:cNvSpPr>
            <a:spLocks noGrp="1"/>
          </p:cNvSpPr>
          <p:nvPr>
            <p:ph type="title"/>
          </p:nvPr>
        </p:nvSpPr>
        <p:spPr/>
        <p:txBody>
          <a:bodyPr/>
          <a:lstStyle/>
          <a:p>
            <a:r>
              <a:rPr lang="en-US" dirty="0">
                <a:latin typeface="Aptos" panose="020B0004020202020204" pitchFamily="34" charset="0"/>
              </a:rPr>
              <a:t> National Resources</a:t>
            </a:r>
          </a:p>
        </p:txBody>
      </p:sp>
      <p:sp>
        <p:nvSpPr>
          <p:cNvPr id="4" name="Content Placeholder 3">
            <a:extLst>
              <a:ext uri="{FF2B5EF4-FFF2-40B4-BE49-F238E27FC236}">
                <a16:creationId xmlns:a16="http://schemas.microsoft.com/office/drawing/2014/main" id="{2535D2AE-3995-4CE4-01E3-2C350377AFA1}"/>
              </a:ext>
            </a:extLst>
          </p:cNvPr>
          <p:cNvSpPr>
            <a:spLocks noGrp="1"/>
          </p:cNvSpPr>
          <p:nvPr>
            <p:ph sz="half" idx="1"/>
          </p:nvPr>
        </p:nvSpPr>
        <p:spPr>
          <a:xfrm>
            <a:off x="838200" y="1825625"/>
            <a:ext cx="2924175" cy="4351338"/>
          </a:xfrm>
        </p:spPr>
        <p:txBody>
          <a:bodyPr>
            <a:normAutofit/>
          </a:bodyPr>
          <a:lstStyle/>
          <a:p>
            <a:r>
              <a:rPr lang="en-US" sz="3000" dirty="0">
                <a:latin typeface="Aptos" panose="020B0004020202020204" pitchFamily="34" charset="0"/>
              </a:rPr>
              <a:t>4</a:t>
            </a:r>
            <a:r>
              <a:rPr lang="en-US" sz="3000" baseline="30000" dirty="0">
                <a:latin typeface="Aptos" panose="020B0004020202020204" pitchFamily="34" charset="0"/>
              </a:rPr>
              <a:t>th</a:t>
            </a:r>
            <a:r>
              <a:rPr lang="en-US" sz="3000" dirty="0">
                <a:latin typeface="Aptos" panose="020B0004020202020204" pitchFamily="34" charset="0"/>
              </a:rPr>
              <a:t> and 5</a:t>
            </a:r>
            <a:r>
              <a:rPr lang="en-US" sz="3000" baseline="30000" dirty="0">
                <a:latin typeface="Aptos" panose="020B0004020202020204" pitchFamily="34" charset="0"/>
              </a:rPr>
              <a:t>th</a:t>
            </a:r>
            <a:r>
              <a:rPr lang="en-US" sz="3000" dirty="0">
                <a:latin typeface="Aptos" panose="020B0004020202020204" pitchFamily="34" charset="0"/>
              </a:rPr>
              <a:t> National Climate Assessments</a:t>
            </a:r>
          </a:p>
          <a:p>
            <a:pPr>
              <a:lnSpc>
                <a:spcPct val="100000"/>
              </a:lnSpc>
            </a:pPr>
            <a:r>
              <a:rPr lang="en-US" sz="3000" dirty="0">
                <a:latin typeface="Aptos" panose="020B0004020202020204" pitchFamily="34" charset="0"/>
              </a:rPr>
              <a:t>NOAA</a:t>
            </a:r>
          </a:p>
          <a:p>
            <a:pPr>
              <a:lnSpc>
                <a:spcPct val="100000"/>
              </a:lnSpc>
            </a:pPr>
            <a:r>
              <a:rPr lang="en-US" sz="3000" b="1" dirty="0">
                <a:solidFill>
                  <a:srgbClr val="E56020"/>
                </a:solidFill>
                <a:latin typeface="Aptos" panose="020B0004020202020204" pitchFamily="34" charset="0"/>
              </a:rPr>
              <a:t>FEMA</a:t>
            </a:r>
          </a:p>
          <a:p>
            <a:endParaRPr lang="en-US" dirty="0"/>
          </a:p>
          <a:p>
            <a:endParaRPr lang="en-US" dirty="0"/>
          </a:p>
          <a:p>
            <a:endParaRPr lang="en-US" dirty="0"/>
          </a:p>
        </p:txBody>
      </p:sp>
      <p:cxnSp>
        <p:nvCxnSpPr>
          <p:cNvPr id="6" name="Straight Connector 5">
            <a:extLst>
              <a:ext uri="{FF2B5EF4-FFF2-40B4-BE49-F238E27FC236}">
                <a16:creationId xmlns:a16="http://schemas.microsoft.com/office/drawing/2014/main" id="{3C44A2D5-9282-2BB4-D17B-A65843F7E575}"/>
              </a:ext>
            </a:extLst>
          </p:cNvPr>
          <p:cNvCxnSpPr/>
          <p:nvPr/>
        </p:nvCxnSpPr>
        <p:spPr>
          <a:xfrm>
            <a:off x="3782695" y="158702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1200772-92DE-B06A-6720-86370BFC51D1}"/>
              </a:ext>
            </a:extLst>
          </p:cNvPr>
          <p:cNvPicPr>
            <a:picLocks noChangeAspect="1"/>
          </p:cNvPicPr>
          <p:nvPr/>
        </p:nvPicPr>
        <p:blipFill>
          <a:blip r:embed="rId3"/>
          <a:stretch>
            <a:fillRect/>
          </a:stretch>
        </p:blipFill>
        <p:spPr>
          <a:xfrm>
            <a:off x="6858001" y="388158"/>
            <a:ext cx="4876800" cy="1279496"/>
          </a:xfrm>
          <a:prstGeom prst="rect">
            <a:avLst/>
          </a:prstGeom>
        </p:spPr>
      </p:pic>
      <p:pic>
        <p:nvPicPr>
          <p:cNvPr id="11" name="Picture 10">
            <a:extLst>
              <a:ext uri="{FF2B5EF4-FFF2-40B4-BE49-F238E27FC236}">
                <a16:creationId xmlns:a16="http://schemas.microsoft.com/office/drawing/2014/main" id="{FDD8E9FB-637B-78E6-51DB-DD477E5EFAD0}"/>
              </a:ext>
            </a:extLst>
          </p:cNvPr>
          <p:cNvPicPr>
            <a:picLocks noChangeAspect="1"/>
          </p:cNvPicPr>
          <p:nvPr/>
        </p:nvPicPr>
        <p:blipFill>
          <a:blip r:embed="rId4"/>
          <a:stretch>
            <a:fillRect/>
          </a:stretch>
        </p:blipFill>
        <p:spPr>
          <a:xfrm>
            <a:off x="4763091" y="1825625"/>
            <a:ext cx="6473867" cy="4442850"/>
          </a:xfrm>
          <a:prstGeom prst="rect">
            <a:avLst/>
          </a:prstGeom>
        </p:spPr>
      </p:pic>
    </p:spTree>
    <p:extLst>
      <p:ext uri="{BB962C8B-B14F-4D97-AF65-F5344CB8AC3E}">
        <p14:creationId xmlns:p14="http://schemas.microsoft.com/office/powerpoint/2010/main" val="2835871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0C56-E6B1-61FF-1744-AE22BDDBA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63663-F7AB-E45F-FACA-C57BC5E3E85E}"/>
              </a:ext>
            </a:extLst>
          </p:cNvPr>
          <p:cNvSpPr>
            <a:spLocks noGrp="1"/>
          </p:cNvSpPr>
          <p:nvPr>
            <p:ph type="title"/>
          </p:nvPr>
        </p:nvSpPr>
        <p:spPr/>
        <p:txBody>
          <a:bodyPr/>
          <a:lstStyle/>
          <a:p>
            <a:r>
              <a:rPr lang="en-US" dirty="0">
                <a:latin typeface="Aptos" panose="020B0004020202020204" pitchFamily="34" charset="0"/>
              </a:rPr>
              <a:t> National Resources</a:t>
            </a:r>
          </a:p>
        </p:txBody>
      </p:sp>
      <p:sp>
        <p:nvSpPr>
          <p:cNvPr id="4" name="Content Placeholder 3">
            <a:extLst>
              <a:ext uri="{FF2B5EF4-FFF2-40B4-BE49-F238E27FC236}">
                <a16:creationId xmlns:a16="http://schemas.microsoft.com/office/drawing/2014/main" id="{DD63B3C1-631C-5B51-25D3-0F7C589847F8}"/>
              </a:ext>
            </a:extLst>
          </p:cNvPr>
          <p:cNvSpPr>
            <a:spLocks noGrp="1"/>
          </p:cNvSpPr>
          <p:nvPr>
            <p:ph sz="half" idx="1"/>
          </p:nvPr>
        </p:nvSpPr>
        <p:spPr>
          <a:xfrm>
            <a:off x="838200" y="1825625"/>
            <a:ext cx="2924175" cy="4351338"/>
          </a:xfrm>
        </p:spPr>
        <p:txBody>
          <a:bodyPr>
            <a:normAutofit/>
          </a:bodyPr>
          <a:lstStyle/>
          <a:p>
            <a:r>
              <a:rPr lang="en-US" sz="3000" dirty="0">
                <a:latin typeface="Aptos" panose="020B0004020202020204" pitchFamily="34" charset="0"/>
              </a:rPr>
              <a:t>4</a:t>
            </a:r>
            <a:r>
              <a:rPr lang="en-US" sz="3000" baseline="30000" dirty="0">
                <a:latin typeface="Aptos" panose="020B0004020202020204" pitchFamily="34" charset="0"/>
              </a:rPr>
              <a:t>th</a:t>
            </a:r>
            <a:r>
              <a:rPr lang="en-US" sz="3000" dirty="0">
                <a:latin typeface="Aptos" panose="020B0004020202020204" pitchFamily="34" charset="0"/>
              </a:rPr>
              <a:t> and 5</a:t>
            </a:r>
            <a:r>
              <a:rPr lang="en-US" sz="3000" baseline="30000" dirty="0">
                <a:latin typeface="Aptos" panose="020B0004020202020204" pitchFamily="34" charset="0"/>
              </a:rPr>
              <a:t>th</a:t>
            </a:r>
            <a:r>
              <a:rPr lang="en-US" sz="3000" dirty="0">
                <a:latin typeface="Aptos" panose="020B0004020202020204" pitchFamily="34" charset="0"/>
              </a:rPr>
              <a:t> National Climate Assessments</a:t>
            </a:r>
          </a:p>
          <a:p>
            <a:pPr>
              <a:lnSpc>
                <a:spcPct val="100000"/>
              </a:lnSpc>
            </a:pPr>
            <a:r>
              <a:rPr lang="en-US" sz="3000" dirty="0">
                <a:latin typeface="Aptos" panose="020B0004020202020204" pitchFamily="34" charset="0"/>
              </a:rPr>
              <a:t>NOAA</a:t>
            </a:r>
          </a:p>
          <a:p>
            <a:pPr>
              <a:lnSpc>
                <a:spcPct val="100000"/>
              </a:lnSpc>
            </a:pPr>
            <a:r>
              <a:rPr lang="en-US" sz="3000" b="1" dirty="0">
                <a:solidFill>
                  <a:srgbClr val="E56020"/>
                </a:solidFill>
                <a:latin typeface="Aptos" panose="020B0004020202020204" pitchFamily="34" charset="0"/>
              </a:rPr>
              <a:t>FEMA</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1859F462-E245-178B-648F-A7542414A827}"/>
              </a:ext>
            </a:extLst>
          </p:cNvPr>
          <p:cNvPicPr>
            <a:picLocks noChangeAspect="1"/>
          </p:cNvPicPr>
          <p:nvPr/>
        </p:nvPicPr>
        <p:blipFill rotWithShape="1">
          <a:blip r:embed="rId3"/>
          <a:srcRect l="30626" t="17778" r="36249" b="7778"/>
          <a:stretch/>
        </p:blipFill>
        <p:spPr>
          <a:xfrm>
            <a:off x="7819961" y="1495784"/>
            <a:ext cx="4038600" cy="5105400"/>
          </a:xfrm>
          <a:prstGeom prst="rect">
            <a:avLst/>
          </a:prstGeom>
        </p:spPr>
      </p:pic>
      <p:pic>
        <p:nvPicPr>
          <p:cNvPr id="5" name="Picture 4">
            <a:extLst>
              <a:ext uri="{FF2B5EF4-FFF2-40B4-BE49-F238E27FC236}">
                <a16:creationId xmlns:a16="http://schemas.microsoft.com/office/drawing/2014/main" id="{2F110B21-8044-D8C0-9276-CEC63E20CD6A}"/>
              </a:ext>
            </a:extLst>
          </p:cNvPr>
          <p:cNvPicPr>
            <a:picLocks noChangeAspect="1"/>
          </p:cNvPicPr>
          <p:nvPr/>
        </p:nvPicPr>
        <p:blipFill rotWithShape="1">
          <a:blip r:embed="rId4"/>
          <a:srcRect l="15625" t="49970" r="21250" b="16667"/>
          <a:stretch/>
        </p:blipFill>
        <p:spPr>
          <a:xfrm>
            <a:off x="4826445" y="1432243"/>
            <a:ext cx="5938012" cy="1765355"/>
          </a:xfrm>
          <a:prstGeom prst="rect">
            <a:avLst/>
          </a:prstGeom>
          <a:ln>
            <a:solidFill>
              <a:schemeClr val="tx1"/>
            </a:solidFill>
          </a:ln>
        </p:spPr>
      </p:pic>
      <p:cxnSp>
        <p:nvCxnSpPr>
          <p:cNvPr id="6" name="Straight Connector 5">
            <a:extLst>
              <a:ext uri="{FF2B5EF4-FFF2-40B4-BE49-F238E27FC236}">
                <a16:creationId xmlns:a16="http://schemas.microsoft.com/office/drawing/2014/main" id="{943F539C-65E7-AC56-7438-7AC9F3971C09}"/>
              </a:ext>
            </a:extLst>
          </p:cNvPr>
          <p:cNvCxnSpPr/>
          <p:nvPr/>
        </p:nvCxnSpPr>
        <p:spPr>
          <a:xfrm>
            <a:off x="3782695" y="1587023"/>
            <a:ext cx="0" cy="4429760"/>
          </a:xfrm>
          <a:prstGeom prst="line">
            <a:avLst/>
          </a:prstGeom>
          <a:ln w="38100">
            <a:solidFill>
              <a:srgbClr val="72C0E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3970FF9-869C-EC35-98E1-11050019F389}"/>
              </a:ext>
            </a:extLst>
          </p:cNvPr>
          <p:cNvSpPr txBox="1">
            <a:spLocks/>
          </p:cNvSpPr>
          <p:nvPr/>
        </p:nvSpPr>
        <p:spPr>
          <a:xfrm>
            <a:off x="3921730" y="3369448"/>
            <a:ext cx="3918547" cy="32317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B897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897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897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8978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latin typeface="Aptos" panose="020B0004020202020204" pitchFamily="34" charset="0"/>
              </a:rPr>
              <a:t>DEMHS is supporting HMGP </a:t>
            </a:r>
            <a:r>
              <a:rPr lang="en-US" sz="2500" b="1" i="1" u="sng" dirty="0">
                <a:latin typeface="Aptos" panose="020B0004020202020204" pitchFamily="34" charset="0"/>
              </a:rPr>
              <a:t>NOW</a:t>
            </a:r>
            <a:r>
              <a:rPr lang="en-US" sz="2500" dirty="0">
                <a:latin typeface="Aptos" panose="020B0004020202020204" pitchFamily="34" charset="0"/>
              </a:rPr>
              <a:t>.</a:t>
            </a:r>
          </a:p>
          <a:p>
            <a:r>
              <a:rPr lang="en-US" sz="2500" dirty="0">
                <a:latin typeface="Aptos" panose="020B0004020202020204" pitchFamily="34" charset="0"/>
              </a:rPr>
              <a:t>FEMA BRIC was canceled but something will take its place.</a:t>
            </a:r>
          </a:p>
          <a:p>
            <a:r>
              <a:rPr lang="en-US" sz="2500" dirty="0">
                <a:latin typeface="Aptos" panose="020B0004020202020204" pitchFamily="34" charset="0"/>
              </a:rPr>
              <a:t>If your town is in the RiverCOG or WestCOG region, your hazard mitigation plan update is underway. </a:t>
            </a:r>
          </a:p>
          <a:p>
            <a:r>
              <a:rPr lang="en-US" sz="2500" b="1" dirty="0">
                <a:latin typeface="Aptos" panose="020B0004020202020204" pitchFamily="34" charset="0"/>
              </a:rPr>
              <a:t>STAY INVOLVED.</a:t>
            </a:r>
          </a:p>
        </p:txBody>
      </p:sp>
    </p:spTree>
    <p:extLst>
      <p:ext uri="{BB962C8B-B14F-4D97-AF65-F5344CB8AC3E}">
        <p14:creationId xmlns:p14="http://schemas.microsoft.com/office/powerpoint/2010/main" val="3342743369"/>
      </p:ext>
    </p:extLst>
  </p:cSld>
  <p:clrMapOvr>
    <a:masterClrMapping/>
  </p:clrMapOvr>
</p:sld>
</file>

<file path=ppt/theme/theme1.xml><?xml version="1.0" encoding="utf-8"?>
<a:theme xmlns:a="http://schemas.openxmlformats.org/drawingml/2006/main" name="RL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W Theme" id="{B11C9A8A-B210-42F8-B795-235A3AE2AC85}" vid="{555010AB-4657-4A29-9AC3-047F50AAB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RLW Theme</Template>
  <TotalTime>23274</TotalTime>
  <Words>4040</Words>
  <Application>Microsoft Office PowerPoint</Application>
  <PresentationFormat>Widescreen</PresentationFormat>
  <Paragraphs>439</Paragraphs>
  <Slides>66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Aptos</vt:lpstr>
      <vt:lpstr>Arial</vt:lpstr>
      <vt:lpstr>Avenir Next LT Pro</vt:lpstr>
      <vt:lpstr>Century Gothic</vt:lpstr>
      <vt:lpstr>Wingdings</vt:lpstr>
      <vt:lpstr>RLW Theme</vt:lpstr>
      <vt:lpstr>Climate Resiliency Update for Towns</vt:lpstr>
      <vt:lpstr>PowerPoint Presentation</vt:lpstr>
      <vt:lpstr>Agenda Item #1. Resources and Tools Agenda Item #2. Public Act 25-33</vt:lpstr>
      <vt:lpstr>Agenda Item #1. Resources and Tools</vt:lpstr>
      <vt:lpstr> National Resources</vt:lpstr>
      <vt:lpstr> National Resources</vt:lpstr>
      <vt:lpstr> National Resources</vt:lpstr>
      <vt:lpstr> National Resources</vt:lpstr>
      <vt:lpstr> National Resources</vt:lpstr>
      <vt:lpstr>State Resources</vt:lpstr>
      <vt:lpstr>Update of the Connecticut Climate Report</vt:lpstr>
      <vt:lpstr>Update of the Connecticut Climate Report</vt:lpstr>
      <vt:lpstr>Update of the Connecticut Climate Report</vt:lpstr>
      <vt:lpstr>Update of the Connecticut Climate Report</vt:lpstr>
      <vt:lpstr>Update of the Connecticut Climate Report</vt:lpstr>
      <vt:lpstr>Update of the Connecticut Climate Report</vt:lpstr>
      <vt:lpstr>Update of the Connecticut Climate Report</vt:lpstr>
      <vt:lpstr>State Resources and Tools</vt:lpstr>
      <vt:lpstr>State Resources and Tools</vt:lpstr>
      <vt:lpstr>State Resources and Tools</vt:lpstr>
      <vt:lpstr>State Resources and Tools</vt:lpstr>
      <vt:lpstr>State Resources and Tools</vt:lpstr>
      <vt:lpstr>State Resources and Tools</vt:lpstr>
      <vt:lpstr>Examples of How to Use Resources and Tools</vt:lpstr>
      <vt:lpstr>Examples of How to Use Resources and Tools</vt:lpstr>
      <vt:lpstr>Examples of How to Use Resources and Tools</vt:lpstr>
      <vt:lpstr>Examples of How to Use Resources and Tools</vt:lpstr>
      <vt:lpstr>Examples of How to Use Resources and Tools</vt:lpstr>
      <vt:lpstr>What’s Next in Connecticut?</vt:lpstr>
      <vt:lpstr>What’s Next in Connecticut?</vt:lpstr>
      <vt:lpstr>What’s Next in Connecticut?</vt:lpstr>
      <vt:lpstr>Agenda Item #2. Public Act 25-33</vt:lpstr>
      <vt:lpstr>New Concepts</vt:lpstr>
      <vt:lpstr>New Concepts</vt:lpstr>
      <vt:lpstr>New Concepts</vt:lpstr>
      <vt:lpstr>New Concepts</vt:lpstr>
      <vt:lpstr>New Concepts</vt:lpstr>
      <vt:lpstr>New Concepts</vt:lpstr>
      <vt:lpstr>New Concepts</vt:lpstr>
      <vt:lpstr>New Concepts</vt:lpstr>
      <vt:lpstr>New Concepts</vt:lpstr>
      <vt:lpstr>New Concepts</vt:lpstr>
      <vt:lpstr>Hazard Mitigation Plans</vt:lpstr>
      <vt:lpstr>Hazard Mitigation Plans</vt:lpstr>
      <vt:lpstr>Hazard Mitigation Plans</vt:lpstr>
      <vt:lpstr>Hazard Mitigation Plans</vt:lpstr>
      <vt:lpstr>Hazard Mitigation Plans</vt:lpstr>
      <vt:lpstr>Plans of Conservation and Development</vt:lpstr>
      <vt:lpstr>Plans of Conservation and Development</vt:lpstr>
      <vt:lpstr>Plans of Conservation and Development</vt:lpstr>
      <vt:lpstr>Plans of Conservation and Development</vt:lpstr>
      <vt:lpstr>Plans of Conservation and Development</vt:lpstr>
      <vt:lpstr>Plans of Conservation and Development</vt:lpstr>
      <vt:lpstr>Plans of Conservation and Development</vt:lpstr>
      <vt:lpstr>Plans of Conservation and Development</vt:lpstr>
      <vt:lpstr>Plans of Conservation and Development</vt:lpstr>
      <vt:lpstr>Early Implementation Examples (POCDs)</vt:lpstr>
      <vt:lpstr>Early Implementation Examples</vt:lpstr>
      <vt:lpstr>Early Implementation Examples</vt:lpstr>
      <vt:lpstr>Early Implementation Examples</vt:lpstr>
      <vt:lpstr>Early Implementation Examples</vt:lpstr>
      <vt:lpstr>Early Implementation Examples</vt:lpstr>
      <vt:lpstr>Early Implementation Examples</vt:lpstr>
      <vt:lpstr>Early Implementation Examples</vt:lpstr>
      <vt:lpstr>What’s Next For Small Towns?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Vetre</dc:creator>
  <cp:lastModifiedBy>Elizabeth Gara</cp:lastModifiedBy>
  <cp:revision>34</cp:revision>
  <dcterms:created xsi:type="dcterms:W3CDTF">2023-08-21T16:02:23Z</dcterms:created>
  <dcterms:modified xsi:type="dcterms:W3CDTF">2025-10-29T19:55:58Z</dcterms:modified>
</cp:coreProperties>
</file>