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461" r:id="rId6"/>
    <p:sldId id="464" r:id="rId7"/>
    <p:sldId id="441" r:id="rId8"/>
    <p:sldId id="429" r:id="rId9"/>
    <p:sldId id="463" r:id="rId10"/>
    <p:sldId id="460" r:id="rId11"/>
    <p:sldId id="462" r:id="rId12"/>
    <p:sldId id="448" r:id="rId13"/>
    <p:sldId id="446" r:id="rId14"/>
    <p:sldId id="434" r:id="rId15"/>
    <p:sldId id="444" r:id="rId16"/>
    <p:sldId id="260" r:id="rId17"/>
    <p:sldId id="258" r:id="rId18"/>
    <p:sldId id="298" r:id="rId19"/>
    <p:sldId id="275" r:id="rId20"/>
    <p:sldId id="276" r:id="rId21"/>
    <p:sldId id="277" r:id="rId22"/>
    <p:sldId id="279" r:id="rId23"/>
    <p:sldId id="261" r:id="rId24"/>
    <p:sldId id="264" r:id="rId25"/>
    <p:sldId id="265" r:id="rId26"/>
    <p:sldId id="267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8BD"/>
    <a:srgbClr val="E76120"/>
    <a:srgbClr val="E6B00F"/>
    <a:srgbClr val="23408F"/>
    <a:srgbClr val="595959"/>
    <a:srgbClr val="723692"/>
    <a:srgbClr val="16214C"/>
    <a:srgbClr val="764B8B"/>
    <a:srgbClr val="D2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9A877-DDA4-EA25-84F3-A96098D93116}" v="714" dt="2025-10-22T13:25:26.075"/>
    <p1510:client id="{8C352744-E99E-3260-8D52-67BF0F2E3D07}" v="83" dt="2025-10-22T14:56:47.370"/>
    <p1510:client id="{A2B56704-5355-4922-B5A8-4D0FCE3D3FA4}" v="1" dt="2025-10-22T15:15:17.470"/>
    <p1510:client id="{D12A3564-558E-429D-8635-76430AD4A94D}" v="16" dt="2025-10-20T18:17:24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078B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A0-41A8-8EC0-E175AD1DBF2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0-41A8-8EC0-E175AD1DB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A0-41A8-8EC0-E175AD1DBF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A0-41A8-8EC0-E175AD1DB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043711"/>
        <c:axId val="87042271"/>
      </c:barChart>
      <c:catAx>
        <c:axId val="8704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42271"/>
        <c:crosses val="autoZero"/>
        <c:auto val="1"/>
        <c:lblAlgn val="ctr"/>
        <c:lblOffset val="100"/>
        <c:noMultiLvlLbl val="0"/>
      </c:catAx>
      <c:valAx>
        <c:axId val="8704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4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DA71-5121-D7BD-1045-0B9D03179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A94C8-6A25-55E2-B337-774F7221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ED38F-833A-062E-89A6-A3914ADB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BC53-7A4C-6126-A227-67847389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F4EDB-0063-B154-9004-845191B0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0F3C-D4A9-9AEB-F0D2-B40CCB3D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F6FD7-029F-1479-AC8E-A166AC99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34379-D861-376F-3D91-6CCB006C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6565-0D40-10EA-EBC4-E78DEE00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C0D71-6F89-D2B5-1EB5-92D11709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24A20-7D36-3135-B110-C742257C4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1D796-43D7-F339-FF2B-11B15207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F9928-D7CB-43C7-7A4B-291888D3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4566D-C5F2-CA79-22BA-23F9A053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522BA-1002-0DE1-1E7A-82314A00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4229-7013-0E63-D42D-869D3BF8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16CD-08A7-F969-D889-E3DA224A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5C342-A484-F8E4-5BCC-C09B6302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F86A3-2BB1-68D4-BD42-E00ECBEF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41350-A793-27DF-29CA-6B774A27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13CF-F15B-4110-7931-020E349E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0B8D-95A8-372D-2AAA-AB9FB9B1B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D4921-05C0-A9AD-C3BA-C4DDA125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CD030-8E5C-F923-3321-D08AB475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B71E2-A0A7-A57F-797A-3C7C8DEC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B591-D887-BEBE-428E-89916AAD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8B534-9F45-307C-4817-1D52990EB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3AC0C-589C-14FC-9AC8-2B727D012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2CCF5-E962-BCEA-FD35-A7B96877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4E3CA-7D28-1AC2-C6DA-61CF8AC5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77CEF-AE1B-62FE-5FDE-BA3206DB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BFB7-8509-734F-5025-0C30B4EF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A0F56-1E47-79C3-A300-5521937B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05F64-1AD2-2162-52F6-FF878F3D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7F18-B987-6E85-D548-200D46B41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68EB7-DAA7-382F-2743-8CC3229F9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E8397-3FCB-06D0-7A65-DC9BFE5C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E9E44-9C3D-D0DC-3947-987EF74B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FDFA4-29A9-CBA1-07A4-57BF342F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D7DF-8D3A-4BB7-386D-D402F4B2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6C696-751B-BFF2-7501-50078854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77F05-AC83-0696-D0C4-0436B8B6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3621D-ECE5-2050-EEFB-2729ECB1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9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D0883-F94A-1AF8-D713-1FCB0022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3DCDF-04CE-3284-33F8-EA78DDEC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3EE12-8A0B-8663-2C28-EB6C57E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F4EC-8AA7-C4C1-7163-6954577B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679DA-FC29-EFB5-5603-1AD4EEC1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77276-56E7-E829-85DF-5AA126AAD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406C3-D15C-29A4-19E1-39E85372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F091C-BD68-AE0B-265D-C178600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D9CEE-7E6D-9470-98AC-D50DF3A6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6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A57E-55F5-E5AF-4E70-3F49E152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5093BF-F094-407C-A2BD-72FFCF19E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5B20E-0770-9DBC-1EEB-C94EB5316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0574A-5E65-44A7-320E-58A12725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7B381-17CC-6CC4-FEB8-2427B7BC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8B492-58C7-56A4-FD07-C9C3264F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4A0F0-13AA-3077-C75C-DF54E185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3FAD8-9B16-7BDF-05E6-C94DC5A07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740AE-97D0-1C2D-ACD7-1B9874EC1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15DB-B161-429A-90E2-18E8C7C517E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796DC-1EF9-88AE-D375-346F79D4A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4B2E-8D3D-0257-5549-71A301126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5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A18DF0-0190-230F-7BF2-B41E53428D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83575"/>
            <a:ext cx="12192000" cy="382801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63BBE8-38D2-97B6-9AB9-607A2F1897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411584"/>
            <a:ext cx="12192000" cy="1446415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erson, indoor, music, banjo&#10;&#10;Description automatically generated">
            <a:extLst>
              <a:ext uri="{FF2B5EF4-FFF2-40B4-BE49-F238E27FC236}">
                <a16:creationId xmlns:a16="http://schemas.microsoft.com/office/drawing/2014/main" id="{26D67DA8-6E6C-E10B-09F9-0A63D749A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11525" r="2162" b="2100"/>
          <a:stretch/>
        </p:blipFill>
        <p:spPr>
          <a:xfrm>
            <a:off x="1006997" y="948992"/>
            <a:ext cx="4097438" cy="5092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C883E6-D3E3-FC51-D746-BD4E3B088225}"/>
              </a:ext>
            </a:extLst>
          </p:cNvPr>
          <p:cNvSpPr txBox="1"/>
          <p:nvPr/>
        </p:nvSpPr>
        <p:spPr>
          <a:xfrm>
            <a:off x="5790977" y="2817997"/>
            <a:ext cx="5679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CT Council of </a:t>
            </a:r>
          </a:p>
          <a:p>
            <a:r>
              <a:rPr lang="en-US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Small Towns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9FC7B-E586-87A9-AF87-D030EBDD2194}"/>
              </a:ext>
            </a:extLst>
          </p:cNvPr>
          <p:cNvSpPr txBox="1"/>
          <p:nvPr/>
        </p:nvSpPr>
        <p:spPr>
          <a:xfrm>
            <a:off x="5790977" y="5752484"/>
            <a:ext cx="567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Office of the Connecticut Secretary of the State</a:t>
            </a:r>
          </a:p>
        </p:txBody>
      </p:sp>
    </p:spTree>
    <p:extLst>
      <p:ext uri="{BB962C8B-B14F-4D97-AF65-F5344CB8AC3E}">
        <p14:creationId xmlns:p14="http://schemas.microsoft.com/office/powerpoint/2010/main" val="252067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2A953-0F4A-A131-0736-E5D8821CE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48E522-54DB-EC05-A117-F46B8BE0FC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369560" cy="6893560"/>
          </a:xfrm>
          <a:prstGeom prst="rect">
            <a:avLst/>
          </a:prstGeom>
          <a:solidFill>
            <a:srgbClr val="4078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C268B-037E-E534-B56E-9C26FD55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518723"/>
            <a:ext cx="4688840" cy="2186898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Election Priorities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5B73627-40BF-5059-5C36-556CA07A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5792671"/>
            <a:ext cx="755726" cy="7557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FF7C90-8679-5182-5C23-BE8CC202D3AB}"/>
              </a:ext>
            </a:extLst>
          </p:cNvPr>
          <p:cNvSpPr txBox="1"/>
          <p:nvPr/>
        </p:nvSpPr>
        <p:spPr>
          <a:xfrm>
            <a:off x="1294206" y="6047423"/>
            <a:ext cx="5679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Office of the Connecticut Secretary of the State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FC296-A47B-F78B-8CFE-805B2CA26C8B}"/>
              </a:ext>
            </a:extLst>
          </p:cNvPr>
          <p:cNvSpPr txBox="1"/>
          <p:nvPr/>
        </p:nvSpPr>
        <p:spPr>
          <a:xfrm>
            <a:off x="5908039" y="440201"/>
            <a:ext cx="5862783" cy="59775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1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23692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Voter access</a:t>
            </a:r>
          </a:p>
          <a:p>
            <a:pPr marR="0" lvl="1" indent="-4572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All eligible voters can cast their ballot, without barriers.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srgbClr val="23408F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L="0" marR="0" lvl="1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srgbClr val="723692"/>
                </a:solidFill>
                <a:latin typeface="Verdana"/>
                <a:ea typeface="Verdana"/>
              </a:rPr>
              <a:t>Security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723692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23408F"/>
                </a:solidFill>
                <a:latin typeface="Verdana"/>
                <a:ea typeface="Verdana"/>
              </a:rPr>
              <a:t>All stages of the system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srgbClr val="23408F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L="0"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800" b="1">
                <a:solidFill>
                  <a:srgbClr val="723692"/>
                </a:solidFill>
                <a:latin typeface="Verdana"/>
                <a:ea typeface="Verdana"/>
              </a:rPr>
              <a:t>Trust</a:t>
            </a:r>
          </a:p>
          <a:p>
            <a:pPr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23408F"/>
                </a:solidFill>
                <a:latin typeface="Verdana"/>
                <a:ea typeface="Verdana"/>
              </a:rPr>
              <a:t>Voters must believe that their right to vote is protected and that the election is fair.</a:t>
            </a:r>
          </a:p>
        </p:txBody>
      </p:sp>
      <p:pic>
        <p:nvPicPr>
          <p:cNvPr id="4" name="Picture 3" descr="Close up of checklist">
            <a:extLst>
              <a:ext uri="{FF2B5EF4-FFF2-40B4-BE49-F238E27FC236}">
                <a16:creationId xmlns:a16="http://schemas.microsoft.com/office/drawing/2014/main" id="{783D188A-84F4-3BBE-2E9A-3ED4EA38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2832997"/>
            <a:ext cx="3756660" cy="25044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0752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82DCE-B237-F7C0-5D1F-63C4AF9AA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4993D-46E7-9111-03F8-EFD598648188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7836E255-0A32-6EAE-DEB1-35DF38939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9F3C5F-E013-28CD-695E-A07DD53644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6593D-D372-EA87-D3A2-2C773ADB81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02A4110-DE9E-8516-6B87-74B28A4D4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4FD6E-72D7-B96A-41F5-190D17EB36B0}"/>
              </a:ext>
            </a:extLst>
          </p:cNvPr>
          <p:cNvSpPr txBox="1"/>
          <p:nvPr/>
        </p:nvSpPr>
        <p:spPr>
          <a:xfrm>
            <a:off x="4143122" y="1107151"/>
            <a:ext cx="753732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000" b="1">
                <a:solidFill>
                  <a:prstClr val="white"/>
                </a:solidFill>
                <a:latin typeface="Verdana"/>
                <a:ea typeface="Verdana"/>
              </a:rPr>
              <a:t>Open Door</a:t>
            </a:r>
            <a:endParaRPr lang="en-US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BCE7C-09EA-D184-4A14-16F142CBC25C}"/>
              </a:ext>
            </a:extLst>
          </p:cNvPr>
          <p:cNvSpPr txBox="1"/>
          <p:nvPr/>
        </p:nvSpPr>
        <p:spPr>
          <a:xfrm>
            <a:off x="3425147" y="2709205"/>
            <a:ext cx="8357353" cy="32551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>
                <a:solidFill>
                  <a:srgbClr val="723692"/>
                </a:solidFill>
                <a:latin typeface="Verdana"/>
                <a:ea typeface="Verdana"/>
              </a:rPr>
              <a:t>Keep us </a:t>
            </a:r>
            <a:r>
              <a:rPr lang="en-US" sz="3200">
                <a:solidFill>
                  <a:srgbClr val="23408F"/>
                </a:solidFill>
                <a:latin typeface="Verdana"/>
                <a:ea typeface="Verdana"/>
              </a:rPr>
              <a:t>informed.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23408F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>
                <a:solidFill>
                  <a:srgbClr val="723692"/>
                </a:solidFill>
                <a:latin typeface="Verdana"/>
                <a:ea typeface="Verdana"/>
              </a:rPr>
              <a:t>Speak up</a:t>
            </a:r>
            <a:r>
              <a:rPr lang="en-US" sz="3200" b="1">
                <a:solidFill>
                  <a:srgbClr val="23408F"/>
                </a:solidFill>
                <a:latin typeface="Verdana"/>
                <a:ea typeface="Verdana"/>
              </a:rPr>
              <a:t> </a:t>
            </a:r>
            <a:r>
              <a:rPr lang="en-US" sz="3200">
                <a:solidFill>
                  <a:srgbClr val="23408F"/>
                </a:solidFill>
                <a:latin typeface="Verdana"/>
                <a:ea typeface="Verdana"/>
              </a:rPr>
              <a:t>about what works and what we need.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>
                <a:solidFill>
                  <a:srgbClr val="723692"/>
                </a:solidFill>
                <a:latin typeface="Verdana"/>
                <a:ea typeface="Verdana"/>
              </a:rPr>
              <a:t>Be proud</a:t>
            </a:r>
            <a:r>
              <a:rPr lang="en-US" sz="3200">
                <a:solidFill>
                  <a:srgbClr val="16214C"/>
                </a:solidFill>
                <a:latin typeface="Verdana"/>
                <a:ea typeface="Verdana"/>
              </a:rPr>
              <a:t> </a:t>
            </a:r>
            <a:r>
              <a:rPr lang="en-US" sz="3200">
                <a:solidFill>
                  <a:srgbClr val="23408F"/>
                </a:solidFill>
                <a:latin typeface="Verdana"/>
                <a:ea typeface="Verdana"/>
              </a:rPr>
              <a:t>of the work you do.</a:t>
            </a:r>
            <a:endParaRPr lang="en-US" sz="3200" b="1">
              <a:solidFill>
                <a:srgbClr val="723692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6188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06169-7DD6-369E-0A63-4B6681B1F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3238C8-0376-6F3D-12BB-D4BE2CACFB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91" y="3839306"/>
            <a:ext cx="12189982" cy="16786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Trade Gothic LT Pro Bold" panose="020B08030403030200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+mj-cs"/>
              </a:rPr>
              <a:t>Thank You!</a:t>
            </a:r>
            <a:endParaRPr lang="en-US" sz="115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</p:txBody>
      </p:sp>
      <p:pic>
        <p:nvPicPr>
          <p:cNvPr id="10" name="Picture 9" descr="The Secretary of the State Logo">
            <a:extLst>
              <a:ext uri="{FF2B5EF4-FFF2-40B4-BE49-F238E27FC236}">
                <a16:creationId xmlns:a16="http://schemas.microsoft.com/office/drawing/2014/main" id="{AABBB304-EF4D-3840-C4E4-24085E4E6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4607" y="315911"/>
            <a:ext cx="2702785" cy="2702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37CF92-666A-93CE-114C-60FDB407D9C6}"/>
              </a:ext>
            </a:extLst>
          </p:cNvPr>
          <p:cNvSpPr txBox="1"/>
          <p:nvPr/>
        </p:nvSpPr>
        <p:spPr>
          <a:xfrm>
            <a:off x="-395" y="5382137"/>
            <a:ext cx="12189304" cy="12978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Verdana"/>
                <a:ea typeface="Verdana"/>
              </a:rPr>
              <a:t>Follow us </a:t>
            </a:r>
            <a:r>
              <a:rPr lang="en-US" sz="2800" b="1" dirty="0">
                <a:solidFill>
                  <a:schemeClr val="bg1"/>
                </a:solidFill>
                <a:latin typeface="Verdana"/>
                <a:ea typeface="Verdana"/>
              </a:rPr>
              <a:t>@CTSOTS </a:t>
            </a:r>
            <a:r>
              <a:rPr lang="en-US" sz="2800" dirty="0">
                <a:solidFill>
                  <a:schemeClr val="bg1"/>
                </a:solidFill>
                <a:latin typeface="Verdana"/>
                <a:ea typeface="Verdana"/>
              </a:rPr>
              <a:t>on social media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Verdana"/>
                <a:ea typeface="Verdana"/>
              </a:rPr>
              <a:t>Visit </a:t>
            </a:r>
            <a:r>
              <a:rPr lang="en-US" sz="2800" b="1" dirty="0">
                <a:solidFill>
                  <a:schemeClr val="bg1"/>
                </a:solidFill>
                <a:latin typeface="Verdana"/>
                <a:ea typeface="Verdana"/>
              </a:rPr>
              <a:t>MyVote.ct.gov</a:t>
            </a:r>
            <a:r>
              <a:rPr lang="en-US" sz="2800" dirty="0">
                <a:solidFill>
                  <a:schemeClr val="bg1"/>
                </a:solidFill>
                <a:latin typeface="Verdana"/>
                <a:ea typeface="Verdana"/>
              </a:rPr>
              <a:t> for all your election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68768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3B7F8F-D4C4-7AED-DE23-312ECB059175}"/>
              </a:ext>
            </a:extLst>
          </p:cNvPr>
          <p:cNvSpPr/>
          <p:nvPr/>
        </p:nvSpPr>
        <p:spPr>
          <a:xfrm>
            <a:off x="0" y="4375230"/>
            <a:ext cx="12192000" cy="248277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E2A48098-A6B5-2D7F-106A-05E1EDC3A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8" y="225706"/>
            <a:ext cx="11748305" cy="638343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CA7F28-E6A3-E552-3385-99A778A4E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087729"/>
              </p:ext>
            </p:extLst>
          </p:nvPr>
        </p:nvGraphicFramePr>
        <p:xfrm>
          <a:off x="2103120" y="83650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CAB6F3F-CBA0-F3E4-B4C6-60C125B18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478" y="5711649"/>
            <a:ext cx="755726" cy="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6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2E5DFA-5D37-B908-F64E-559F9B6CF0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678680" cy="405384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4E18F-3D9D-063E-98D1-0BECAE75F2E7}"/>
              </a:ext>
            </a:extLst>
          </p:cNvPr>
          <p:cNvSpPr txBox="1"/>
          <p:nvPr/>
        </p:nvSpPr>
        <p:spPr>
          <a:xfrm>
            <a:off x="6442254" y="1303646"/>
            <a:ext cx="8216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Verdana" panose="020B0604030504040204" pitchFamily="34" charset="0"/>
                <a:ea typeface="Verdana" panose="020B0604030504040204" pitchFamily="34" charset="0"/>
              </a:rPr>
              <a:t>Slide Title / </a:t>
            </a:r>
            <a:br>
              <a:rPr lang="en-US" sz="4400" b="1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400" b="1" err="1">
                <a:latin typeface="Verdana" panose="020B0604030504040204" pitchFamily="34" charset="0"/>
                <a:ea typeface="Verdana" panose="020B0604030504040204" pitchFamily="34" charset="0"/>
              </a:rPr>
              <a:t>Subheader</a:t>
            </a:r>
            <a:endParaRPr lang="en-US" sz="44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31FEDE1-6249-50FE-497B-A07B8E25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61" y="5474725"/>
            <a:ext cx="831299" cy="831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AB0B9E-4301-4B0F-E50F-969D3B2F81EF}"/>
              </a:ext>
            </a:extLst>
          </p:cNvPr>
          <p:cNvSpPr txBox="1"/>
          <p:nvPr/>
        </p:nvSpPr>
        <p:spPr>
          <a:xfrm>
            <a:off x="4516120" y="4343444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280420-BC20-7186-411F-F5E23E69F5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53841"/>
            <a:ext cx="12188952" cy="2494279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B72A2-0607-E7FE-8142-6C63FB21A48A}"/>
              </a:ext>
            </a:extLst>
          </p:cNvPr>
          <p:cNvSpPr/>
          <p:nvPr/>
        </p:nvSpPr>
        <p:spPr>
          <a:xfrm>
            <a:off x="386080" y="365760"/>
            <a:ext cx="3926839" cy="582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Insert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Picture / Chart]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B42BE-672F-072F-3B70-2FBA044C60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48121"/>
            <a:ext cx="12188952" cy="325121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908DE04-BD97-69F2-8825-77250564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61" y="5554354"/>
            <a:ext cx="755726" cy="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Rectangle 1192">
            <a:extLst>
              <a:ext uri="{FF2B5EF4-FFF2-40B4-BE49-F238E27FC236}">
                <a16:creationId xmlns:a16="http://schemas.microsoft.com/office/drawing/2014/main" id="{95F43B0D-6FAA-C549-E761-8C7D382537FB}"/>
              </a:ext>
            </a:extLst>
          </p:cNvPr>
          <p:cNvSpPr/>
          <p:nvPr/>
        </p:nvSpPr>
        <p:spPr>
          <a:xfrm>
            <a:off x="1" y="-1"/>
            <a:ext cx="328108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Oval 1197">
            <a:extLst>
              <a:ext uri="{FF2B5EF4-FFF2-40B4-BE49-F238E27FC236}">
                <a16:creationId xmlns:a16="http://schemas.microsoft.com/office/drawing/2014/main" id="{1EB6D899-4A49-952D-2718-E36EED28C9C8}"/>
              </a:ext>
            </a:extLst>
          </p:cNvPr>
          <p:cNvSpPr/>
          <p:nvPr/>
        </p:nvSpPr>
        <p:spPr>
          <a:xfrm>
            <a:off x="6358778" y="1468393"/>
            <a:ext cx="4328160" cy="4328160"/>
          </a:xfrm>
          <a:prstGeom prst="ellipse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Oval 1198">
            <a:extLst>
              <a:ext uri="{FF2B5EF4-FFF2-40B4-BE49-F238E27FC236}">
                <a16:creationId xmlns:a16="http://schemas.microsoft.com/office/drawing/2014/main" id="{E8E14ED4-62FE-B164-16B7-3870A6FDD3B8}"/>
              </a:ext>
            </a:extLst>
          </p:cNvPr>
          <p:cNvSpPr/>
          <p:nvPr/>
        </p:nvSpPr>
        <p:spPr>
          <a:xfrm rot="18000000">
            <a:off x="6763730" y="2286099"/>
            <a:ext cx="3518256" cy="3518256"/>
          </a:xfrm>
          <a:prstGeom prst="ellipse">
            <a:avLst/>
          </a:prstGeom>
          <a:solidFill>
            <a:srgbClr val="23408F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Oval 1199">
            <a:extLst>
              <a:ext uri="{FF2B5EF4-FFF2-40B4-BE49-F238E27FC236}">
                <a16:creationId xmlns:a16="http://schemas.microsoft.com/office/drawing/2014/main" id="{E958116D-DDEB-2795-E3FA-A80C96CEF635}"/>
              </a:ext>
            </a:extLst>
          </p:cNvPr>
          <p:cNvSpPr/>
          <p:nvPr/>
        </p:nvSpPr>
        <p:spPr>
          <a:xfrm rot="6300000">
            <a:off x="7121237" y="3039645"/>
            <a:ext cx="2803242" cy="2803242"/>
          </a:xfrm>
          <a:prstGeom prst="ellipse">
            <a:avLst/>
          </a:prstGeom>
          <a:solidFill>
            <a:srgbClr val="E7612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Oval 1202">
            <a:extLst>
              <a:ext uri="{FF2B5EF4-FFF2-40B4-BE49-F238E27FC236}">
                <a16:creationId xmlns:a16="http://schemas.microsoft.com/office/drawing/2014/main" id="{67BFA3EF-8DED-94DF-8EF8-26DDBA11A5B4}"/>
              </a:ext>
            </a:extLst>
          </p:cNvPr>
          <p:cNvSpPr/>
          <p:nvPr/>
        </p:nvSpPr>
        <p:spPr>
          <a:xfrm rot="6300000">
            <a:off x="7499013" y="3755669"/>
            <a:ext cx="2047690" cy="2047690"/>
          </a:xfrm>
          <a:prstGeom prst="ellipse">
            <a:avLst/>
          </a:prstGeom>
          <a:solidFill>
            <a:srgbClr val="E6B00F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8" name="Group 1217">
            <a:extLst>
              <a:ext uri="{FF2B5EF4-FFF2-40B4-BE49-F238E27FC236}">
                <a16:creationId xmlns:a16="http://schemas.microsoft.com/office/drawing/2014/main" id="{CAFE5AC7-3D88-42C5-2457-E1210E2FFF66}"/>
              </a:ext>
            </a:extLst>
          </p:cNvPr>
          <p:cNvGrpSpPr/>
          <p:nvPr/>
        </p:nvGrpSpPr>
        <p:grpSpPr>
          <a:xfrm>
            <a:off x="4250042" y="1681627"/>
            <a:ext cx="3677095" cy="173820"/>
            <a:chOff x="4797706" y="1427354"/>
            <a:chExt cx="3677095" cy="173820"/>
          </a:xfrm>
        </p:grpSpPr>
        <p:cxnSp>
          <p:nvCxnSpPr>
            <p:cNvPr id="1205" name="Straight Connector 1204">
              <a:extLst>
                <a:ext uri="{FF2B5EF4-FFF2-40B4-BE49-F238E27FC236}">
                  <a16:creationId xmlns:a16="http://schemas.microsoft.com/office/drawing/2014/main" id="{52CAA1F9-B8B6-22E9-5DC1-2C69800A09DB}"/>
                </a:ext>
              </a:extLst>
            </p:cNvPr>
            <p:cNvCxnSpPr>
              <a:cxnSpLocks/>
            </p:cNvCxnSpPr>
            <p:nvPr/>
          </p:nvCxnSpPr>
          <p:spPr>
            <a:xfrm>
              <a:off x="4797706" y="1519344"/>
              <a:ext cx="3557628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6" name="Oval 1205">
              <a:extLst>
                <a:ext uri="{FF2B5EF4-FFF2-40B4-BE49-F238E27FC236}">
                  <a16:creationId xmlns:a16="http://schemas.microsoft.com/office/drawing/2014/main" id="{66EFEFE8-F581-39A4-FC9E-6E4955CC7509}"/>
                </a:ext>
              </a:extLst>
            </p:cNvPr>
            <p:cNvSpPr/>
            <p:nvPr/>
          </p:nvSpPr>
          <p:spPr>
            <a:xfrm>
              <a:off x="8300981" y="1427354"/>
              <a:ext cx="173820" cy="173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220" name="Group 1219">
            <a:extLst>
              <a:ext uri="{FF2B5EF4-FFF2-40B4-BE49-F238E27FC236}">
                <a16:creationId xmlns:a16="http://schemas.microsoft.com/office/drawing/2014/main" id="{CF11E62B-0D28-4D6A-F8E6-AB8D33A59A6B}"/>
              </a:ext>
            </a:extLst>
          </p:cNvPr>
          <p:cNvGrpSpPr/>
          <p:nvPr/>
        </p:nvGrpSpPr>
        <p:grpSpPr>
          <a:xfrm>
            <a:off x="4250042" y="2592205"/>
            <a:ext cx="3677095" cy="173820"/>
            <a:chOff x="4797706" y="2337932"/>
            <a:chExt cx="3677095" cy="173820"/>
          </a:xfrm>
        </p:grpSpPr>
        <p:cxnSp>
          <p:nvCxnSpPr>
            <p:cNvPr id="1209" name="Straight Connector 1208">
              <a:extLst>
                <a:ext uri="{FF2B5EF4-FFF2-40B4-BE49-F238E27FC236}">
                  <a16:creationId xmlns:a16="http://schemas.microsoft.com/office/drawing/2014/main" id="{C40ED4BA-D64D-E491-CB30-D236AE3A4EEB}"/>
                </a:ext>
              </a:extLst>
            </p:cNvPr>
            <p:cNvCxnSpPr>
              <a:cxnSpLocks/>
            </p:cNvCxnSpPr>
            <p:nvPr/>
          </p:nvCxnSpPr>
          <p:spPr>
            <a:xfrm>
              <a:off x="4797706" y="2429922"/>
              <a:ext cx="3557628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0" name="Oval 1209">
              <a:extLst>
                <a:ext uri="{FF2B5EF4-FFF2-40B4-BE49-F238E27FC236}">
                  <a16:creationId xmlns:a16="http://schemas.microsoft.com/office/drawing/2014/main" id="{89B38451-095C-AAA4-53A6-305B181B57C6}"/>
                </a:ext>
              </a:extLst>
            </p:cNvPr>
            <p:cNvSpPr/>
            <p:nvPr/>
          </p:nvSpPr>
          <p:spPr>
            <a:xfrm>
              <a:off x="8300981" y="2337932"/>
              <a:ext cx="173820" cy="173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2" name="Group 1221">
            <a:extLst>
              <a:ext uri="{FF2B5EF4-FFF2-40B4-BE49-F238E27FC236}">
                <a16:creationId xmlns:a16="http://schemas.microsoft.com/office/drawing/2014/main" id="{CE0D3DA4-F0BD-DC75-9281-9CD97A397971}"/>
              </a:ext>
            </a:extLst>
          </p:cNvPr>
          <p:cNvGrpSpPr/>
          <p:nvPr/>
        </p:nvGrpSpPr>
        <p:grpSpPr>
          <a:xfrm>
            <a:off x="4250042" y="3582800"/>
            <a:ext cx="3649919" cy="173820"/>
            <a:chOff x="4797706" y="3328527"/>
            <a:chExt cx="3649919" cy="173820"/>
          </a:xfrm>
        </p:grpSpPr>
        <p:cxnSp>
          <p:nvCxnSpPr>
            <p:cNvPr id="1212" name="Straight Connector 1211">
              <a:extLst>
                <a:ext uri="{FF2B5EF4-FFF2-40B4-BE49-F238E27FC236}">
                  <a16:creationId xmlns:a16="http://schemas.microsoft.com/office/drawing/2014/main" id="{12E709B6-DDD1-9EBB-7348-AF452A608579}"/>
                </a:ext>
              </a:extLst>
            </p:cNvPr>
            <p:cNvCxnSpPr>
              <a:cxnSpLocks/>
            </p:cNvCxnSpPr>
            <p:nvPr/>
          </p:nvCxnSpPr>
          <p:spPr>
            <a:xfrm>
              <a:off x="4797706" y="3420517"/>
              <a:ext cx="3530452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3" name="Oval 1212">
              <a:extLst>
                <a:ext uri="{FF2B5EF4-FFF2-40B4-BE49-F238E27FC236}">
                  <a16:creationId xmlns:a16="http://schemas.microsoft.com/office/drawing/2014/main" id="{D6396ECC-B626-6B14-035D-D99622963E7B}"/>
                </a:ext>
              </a:extLst>
            </p:cNvPr>
            <p:cNvSpPr/>
            <p:nvPr/>
          </p:nvSpPr>
          <p:spPr>
            <a:xfrm>
              <a:off x="8273805" y="3328527"/>
              <a:ext cx="173820" cy="173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4" name="Group 1223">
            <a:extLst>
              <a:ext uri="{FF2B5EF4-FFF2-40B4-BE49-F238E27FC236}">
                <a16:creationId xmlns:a16="http://schemas.microsoft.com/office/drawing/2014/main" id="{349C1644-5EDA-40D1-8C27-9348A7A754DD}"/>
              </a:ext>
            </a:extLst>
          </p:cNvPr>
          <p:cNvGrpSpPr/>
          <p:nvPr/>
        </p:nvGrpSpPr>
        <p:grpSpPr>
          <a:xfrm>
            <a:off x="4250042" y="4570865"/>
            <a:ext cx="3677229" cy="173820"/>
            <a:chOff x="4797706" y="4316592"/>
            <a:chExt cx="3677229" cy="173820"/>
          </a:xfrm>
        </p:grpSpPr>
        <p:cxnSp>
          <p:nvCxnSpPr>
            <p:cNvPr id="1215" name="Straight Connector 1214">
              <a:extLst>
                <a:ext uri="{FF2B5EF4-FFF2-40B4-BE49-F238E27FC236}">
                  <a16:creationId xmlns:a16="http://schemas.microsoft.com/office/drawing/2014/main" id="{D536FC3C-0E37-9B5B-E920-58AD838C13EC}"/>
                </a:ext>
              </a:extLst>
            </p:cNvPr>
            <p:cNvCxnSpPr>
              <a:cxnSpLocks/>
            </p:cNvCxnSpPr>
            <p:nvPr/>
          </p:nvCxnSpPr>
          <p:spPr>
            <a:xfrm>
              <a:off x="4797706" y="4408582"/>
              <a:ext cx="3557762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6" name="Oval 1215">
              <a:extLst>
                <a:ext uri="{FF2B5EF4-FFF2-40B4-BE49-F238E27FC236}">
                  <a16:creationId xmlns:a16="http://schemas.microsoft.com/office/drawing/2014/main" id="{28FB502B-AF0E-87A3-9658-E3280C706095}"/>
                </a:ext>
              </a:extLst>
            </p:cNvPr>
            <p:cNvSpPr/>
            <p:nvPr/>
          </p:nvSpPr>
          <p:spPr>
            <a:xfrm>
              <a:off x="8301115" y="4316592"/>
              <a:ext cx="173820" cy="173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5" name="Picture 1224">
            <a:extLst>
              <a:ext uri="{FF2B5EF4-FFF2-40B4-BE49-F238E27FC236}">
                <a16:creationId xmlns:a16="http://schemas.microsoft.com/office/drawing/2014/main" id="{D6C4585C-DA88-4326-5A7D-718E4040C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8461" y="5925194"/>
            <a:ext cx="755726" cy="755726"/>
          </a:xfrm>
          <a:prstGeom prst="rect">
            <a:avLst/>
          </a:prstGeom>
        </p:spPr>
      </p:pic>
      <p:sp>
        <p:nvSpPr>
          <p:cNvPr id="1226" name="Title 1">
            <a:extLst>
              <a:ext uri="{FF2B5EF4-FFF2-40B4-BE49-F238E27FC236}">
                <a16:creationId xmlns:a16="http://schemas.microsoft.com/office/drawing/2014/main" id="{0CE5133A-9370-5CCF-E1C5-1F4C18D9605C}"/>
              </a:ext>
            </a:extLst>
          </p:cNvPr>
          <p:cNvSpPr txBox="1">
            <a:spLocks/>
          </p:cNvSpPr>
          <p:nvPr/>
        </p:nvSpPr>
        <p:spPr>
          <a:xfrm>
            <a:off x="-1378446" y="20711"/>
            <a:ext cx="4972208" cy="912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sp>
        <p:nvSpPr>
          <p:cNvPr id="1227" name="TextBox 1226">
            <a:extLst>
              <a:ext uri="{FF2B5EF4-FFF2-40B4-BE49-F238E27FC236}">
                <a16:creationId xmlns:a16="http://schemas.microsoft.com/office/drawing/2014/main" id="{D726D62B-CC32-235C-B872-9F401CE5B38A}"/>
              </a:ext>
            </a:extLst>
          </p:cNvPr>
          <p:cNvSpPr txBox="1"/>
          <p:nvPr/>
        </p:nvSpPr>
        <p:spPr>
          <a:xfrm>
            <a:off x="476869" y="1181166"/>
            <a:ext cx="518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</a:p>
        </p:txBody>
      </p:sp>
      <p:pic>
        <p:nvPicPr>
          <p:cNvPr id="1228" name="Graphic 1227">
            <a:extLst>
              <a:ext uri="{FF2B5EF4-FFF2-40B4-BE49-F238E27FC236}">
                <a16:creationId xmlns:a16="http://schemas.microsoft.com/office/drawing/2014/main" id="{52D2518D-A1E3-78B6-D59A-7C1AD3AF6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869" y="1035679"/>
            <a:ext cx="182880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5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65043" y="1107151"/>
            <a:ext cx="7615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2089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827F73-D9EC-65D9-F660-36C434CFBE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1360" y="772160"/>
            <a:ext cx="4292600" cy="236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098E62-1E09-77F1-6AF5-D7658AEC4C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1360" y="3355028"/>
            <a:ext cx="4292600" cy="236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3F404-CCD5-A940-F8B0-76449197E5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89880" y="772160"/>
            <a:ext cx="6080760" cy="4950148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9FB4A-EBD5-9053-6577-0BD4143CA52B}"/>
              </a:ext>
            </a:extLst>
          </p:cNvPr>
          <p:cNvSpPr txBox="1"/>
          <p:nvPr/>
        </p:nvSpPr>
        <p:spPr>
          <a:xfrm>
            <a:off x="1007307" y="987748"/>
            <a:ext cx="366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C82A-B2E1-7577-0613-4AAFF0FF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83" y="3580393"/>
            <a:ext cx="3664014" cy="323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7123E1-66F8-0209-05F1-297B84411468}"/>
              </a:ext>
            </a:extLst>
          </p:cNvPr>
          <p:cNvSpPr txBox="1"/>
          <p:nvPr/>
        </p:nvSpPr>
        <p:spPr>
          <a:xfrm>
            <a:off x="5862918" y="1126247"/>
            <a:ext cx="518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16EF2-FA6C-DC0C-8700-E413AEBEAD70}"/>
              </a:ext>
            </a:extLst>
          </p:cNvPr>
          <p:cNvSpPr txBox="1"/>
          <p:nvPr/>
        </p:nvSpPr>
        <p:spPr>
          <a:xfrm>
            <a:off x="5862918" y="2994166"/>
            <a:ext cx="518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0E8A7-6FC5-A8AA-8BED-21E702C55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154" y="5917701"/>
            <a:ext cx="755726" cy="755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81C098-BF19-B595-0B1D-DABC769C97BE}"/>
              </a:ext>
            </a:extLst>
          </p:cNvPr>
          <p:cNvSpPr txBox="1"/>
          <p:nvPr/>
        </p:nvSpPr>
        <p:spPr>
          <a:xfrm>
            <a:off x="1427480" y="6170405"/>
            <a:ext cx="5679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078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Office of the Connecticut Secretary of the State</a:t>
            </a:r>
          </a:p>
        </p:txBody>
      </p:sp>
    </p:spTree>
    <p:extLst>
      <p:ext uri="{BB962C8B-B14F-4D97-AF65-F5344CB8AC3E}">
        <p14:creationId xmlns:p14="http://schemas.microsoft.com/office/powerpoint/2010/main" val="255670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912258-6D17-B2F8-D661-0C157E224007}"/>
              </a:ext>
            </a:extLst>
          </p:cNvPr>
          <p:cNvSpPr/>
          <p:nvPr/>
        </p:nvSpPr>
        <p:spPr>
          <a:xfrm>
            <a:off x="1225400" y="469669"/>
            <a:ext cx="5444837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016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2D7781-D397-4BA5-19D3-4DAEBE0D2121}"/>
              </a:ext>
            </a:extLst>
          </p:cNvPr>
          <p:cNvSpPr txBox="1">
            <a:spLocks/>
          </p:cNvSpPr>
          <p:nvPr/>
        </p:nvSpPr>
        <p:spPr>
          <a:xfrm>
            <a:off x="7331384" y="679731"/>
            <a:ext cx="4171994" cy="912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1621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450282-A20B-5CE9-896F-A64D5117B865}"/>
              </a:ext>
            </a:extLst>
          </p:cNvPr>
          <p:cNvSpPr/>
          <p:nvPr/>
        </p:nvSpPr>
        <p:spPr>
          <a:xfrm>
            <a:off x="1225399" y="469668"/>
            <a:ext cx="5444837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Insert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Text / Picture / Chart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16D587-9116-D4CC-47AC-B47F6407DC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062780"/>
            <a:ext cx="1225400" cy="1121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FD1C82-B5EE-3F27-750F-D12DC823F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1855" y="5657542"/>
            <a:ext cx="755726" cy="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5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CE6593-EE4C-2ED9-9DFE-6E9D5C68C3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298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54CCA-0415-2300-255C-7ACD1D9FAE06}"/>
              </a:ext>
            </a:extLst>
          </p:cNvPr>
          <p:cNvSpPr>
            <a:spLocks/>
          </p:cNvSpPr>
          <p:nvPr/>
        </p:nvSpPr>
        <p:spPr>
          <a:xfrm>
            <a:off x="402956" y="385645"/>
            <a:ext cx="11425558" cy="47420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016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667D429-4425-F7D7-0B74-BA29F1836915}"/>
              </a:ext>
            </a:extLst>
          </p:cNvPr>
          <p:cNvSpPr txBox="1">
            <a:spLocks/>
          </p:cNvSpPr>
          <p:nvPr/>
        </p:nvSpPr>
        <p:spPr>
          <a:xfrm>
            <a:off x="1090047" y="955181"/>
            <a:ext cx="10049008" cy="35417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1621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Title/Text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7B24BE94-E6E6-8E27-A5D4-8DA55D88FB1F}"/>
              </a:ext>
            </a:extLst>
          </p:cNvPr>
          <p:cNvSpPr txBox="1">
            <a:spLocks/>
          </p:cNvSpPr>
          <p:nvPr/>
        </p:nvSpPr>
        <p:spPr>
          <a:xfrm>
            <a:off x="1090046" y="5459063"/>
            <a:ext cx="9695717" cy="6341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rgbClr val="1621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7C66E2-B7B7-98C1-2C6E-AB85C93FD7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61648"/>
            <a:ext cx="12192000" cy="1610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CE2F50-6CB1-1B81-722D-3E91C9026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2788" y="5407155"/>
            <a:ext cx="755726" cy="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0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F71A7-EC02-7CE0-973C-E371FF0F3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044EA-565A-247E-D2E2-32BD2057C980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01539034-72D5-70D2-7B0B-AC0937501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5F27F-3489-98D2-EE80-EFF4806E38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E3391-9E23-8FE3-AB51-3180F7F365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F56F6FA-EFC6-FDFE-E13F-A602F0E10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3B50E5-1079-2236-7171-AAB2A922B167}"/>
              </a:ext>
            </a:extLst>
          </p:cNvPr>
          <p:cNvSpPr txBox="1"/>
          <p:nvPr/>
        </p:nvSpPr>
        <p:spPr>
          <a:xfrm>
            <a:off x="4065043" y="1107151"/>
            <a:ext cx="761540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000" b="1">
                <a:solidFill>
                  <a:prstClr val="white"/>
                </a:solidFill>
                <a:latin typeface="Verdana"/>
                <a:ea typeface="Verdana"/>
              </a:rPr>
              <a:t>Change is the Only Constant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64E40-A7B4-2592-9A15-605D1EACB76C}"/>
              </a:ext>
            </a:extLst>
          </p:cNvPr>
          <p:cNvSpPr txBox="1"/>
          <p:nvPr/>
        </p:nvSpPr>
        <p:spPr>
          <a:xfrm>
            <a:off x="3405267" y="2262277"/>
            <a:ext cx="8611580" cy="42279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New generation/new priorities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Technological advances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Global world/more risk (cybersecurity, foreign interference, artificial intelligence)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Shift from local news outlets to national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Tariffs and more!</a:t>
            </a:r>
          </a:p>
        </p:txBody>
      </p:sp>
    </p:spTree>
    <p:extLst>
      <p:ext uri="{BB962C8B-B14F-4D97-AF65-F5344CB8AC3E}">
        <p14:creationId xmlns:p14="http://schemas.microsoft.com/office/powerpoint/2010/main" val="1330220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34F17-D07C-F3A3-62DB-4A63C3BA29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17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2FCB8-4179-AA3F-BA76-996F67C466A7}"/>
              </a:ext>
            </a:extLst>
          </p:cNvPr>
          <p:cNvSpPr txBox="1"/>
          <p:nvPr/>
        </p:nvSpPr>
        <p:spPr>
          <a:xfrm>
            <a:off x="1056640" y="385494"/>
            <a:ext cx="100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Slide Title / </a:t>
            </a:r>
            <a:r>
              <a:rPr lang="en-US" sz="36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Subheader</a:t>
            </a: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72D70-CF26-8DB9-1D6A-DCD90B92A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14" y="5973581"/>
            <a:ext cx="755726" cy="755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5844B-CFCE-9825-250C-E292353867DD}"/>
              </a:ext>
            </a:extLst>
          </p:cNvPr>
          <p:cNvSpPr txBox="1"/>
          <p:nvPr/>
        </p:nvSpPr>
        <p:spPr>
          <a:xfrm>
            <a:off x="1056640" y="6226285"/>
            <a:ext cx="5679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4078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Office of the Connecticut Secretary of the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76748-0FD3-A971-EFD2-1B6082FF0604}"/>
              </a:ext>
            </a:extLst>
          </p:cNvPr>
          <p:cNvSpPr txBox="1"/>
          <p:nvPr/>
        </p:nvSpPr>
        <p:spPr>
          <a:xfrm>
            <a:off x="300914" y="1670024"/>
            <a:ext cx="1158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91BDF-2E8F-51A8-15D0-20541475C573}"/>
              </a:ext>
            </a:extLst>
          </p:cNvPr>
          <p:cNvSpPr txBox="1"/>
          <p:nvPr/>
        </p:nvSpPr>
        <p:spPr>
          <a:xfrm>
            <a:off x="300914" y="2174444"/>
            <a:ext cx="1158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D223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E9904-830C-0176-6A5F-64261FC7D2F6}"/>
              </a:ext>
            </a:extLst>
          </p:cNvPr>
          <p:cNvSpPr txBox="1"/>
          <p:nvPr/>
        </p:nvSpPr>
        <p:spPr>
          <a:xfrm>
            <a:off x="300914" y="2645889"/>
            <a:ext cx="1158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E761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7635D-A28B-686A-6217-DF51FF5CAF4F}"/>
              </a:ext>
            </a:extLst>
          </p:cNvPr>
          <p:cNvSpPr txBox="1"/>
          <p:nvPr/>
        </p:nvSpPr>
        <p:spPr>
          <a:xfrm>
            <a:off x="300914" y="3117334"/>
            <a:ext cx="1158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609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0DC8-FE4F-C18C-7C26-2E358DD7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6" y="500062"/>
            <a:ext cx="10515600" cy="1325563"/>
          </a:xfrm>
        </p:spPr>
        <p:txBody>
          <a:bodyPr>
            <a:normAutofit/>
          </a:bodyPr>
          <a:lstStyle/>
          <a:p>
            <a:endParaRPr lang="en-US" sz="40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BE5F5-14EE-C06D-B2FC-464F3A68E8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88160"/>
            <a:ext cx="12192000" cy="506984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58858-EBD1-2A27-B1FD-32FE5C41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26" y="2147411"/>
            <a:ext cx="10515600" cy="3524184"/>
          </a:xfrm>
        </p:spPr>
        <p:txBody>
          <a:bodyPr>
            <a:normAutofit/>
          </a:bodyPr>
          <a:lstStyle/>
          <a:p>
            <a:endParaRPr lang="en-US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D87BB8F-8090-036D-4052-64C8490DF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6" y="5799027"/>
            <a:ext cx="755726" cy="755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4C8A0-FA44-28FA-7390-D07FB4D65B45}"/>
              </a:ext>
            </a:extLst>
          </p:cNvPr>
          <p:cNvSpPr txBox="1"/>
          <p:nvPr/>
        </p:nvSpPr>
        <p:spPr>
          <a:xfrm>
            <a:off x="1536052" y="6053779"/>
            <a:ext cx="5679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Office of the Connecticut Secretary of the State</a:t>
            </a:r>
          </a:p>
        </p:txBody>
      </p:sp>
    </p:spTree>
    <p:extLst>
      <p:ext uri="{BB962C8B-B14F-4D97-AF65-F5344CB8AC3E}">
        <p14:creationId xmlns:p14="http://schemas.microsoft.com/office/powerpoint/2010/main" val="363187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CA03F1E0-6828-5E6D-4E5E-EF42AD10A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04" y="5696998"/>
            <a:ext cx="881120" cy="88112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236934A-2F52-EB9B-C5CD-F390F3D297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98906" y="3382506"/>
            <a:ext cx="1114299" cy="10546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4652B63-2C38-BC78-AE73-DC5103871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29" y="5662594"/>
            <a:ext cx="881120" cy="881120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3DAEF4DA-DD20-5B47-4222-14AFC447C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29" y="2369089"/>
            <a:ext cx="881120" cy="88112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FCE58D88-553D-B021-9081-F703CA2FA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04" y="2369089"/>
            <a:ext cx="881120" cy="881120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222E1566-29DF-93AC-D42B-FF1A14788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04" y="4587695"/>
            <a:ext cx="881120" cy="881120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0D3BDC41-9E60-5941-5337-9F9C2937A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04" y="3478392"/>
            <a:ext cx="881120" cy="881120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5D53AAE1-E675-0443-7AEE-2A6FB4197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29" y="3466924"/>
            <a:ext cx="881120" cy="881120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4069C4EC-DD80-8857-8C5E-18E81B8FD9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29" y="4564759"/>
            <a:ext cx="881120" cy="88112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F4CF37E-3ECF-18BC-5E42-DD63C558FA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5490" y="2323881"/>
            <a:ext cx="162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SOTS seals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55B399E-73D9-56A6-708E-B2FF7E2E2AAE}"/>
              </a:ext>
            </a:extLst>
          </p:cNvPr>
          <p:cNvCxnSpPr>
            <a:cxnSpLocks/>
          </p:cNvCxnSpPr>
          <p:nvPr/>
        </p:nvCxnSpPr>
        <p:spPr>
          <a:xfrm flipH="1">
            <a:off x="6073324" y="2164597"/>
            <a:ext cx="22676" cy="4413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04881D8-B632-8D69-975F-2C560D9FF2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5490" y="314286"/>
            <a:ext cx="288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SOTS Branded Colors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359DCD-3B5F-5A18-FA63-F9B6FD38C3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8569" y="738753"/>
            <a:ext cx="867906" cy="619932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0161E0-E105-EDA1-6A0E-CC8B19A6DF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46515" y="738753"/>
            <a:ext cx="867906" cy="61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0CD88D-8938-D855-82E8-A4B0A9FCC1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04461" y="738753"/>
            <a:ext cx="867906" cy="619932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335D80-AFAE-D500-D36B-D456F91FEF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62407" y="738753"/>
            <a:ext cx="867906" cy="6199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4BD2F24-5C20-0685-0786-6A753D1D35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20353" y="738753"/>
            <a:ext cx="867906" cy="619932"/>
          </a:xfrm>
          <a:prstGeom prst="rect">
            <a:avLst/>
          </a:prstGeom>
          <a:solidFill>
            <a:srgbClr val="E761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357EEA-7761-9878-58B1-84E2080C4C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78299" y="738753"/>
            <a:ext cx="867906" cy="619932"/>
          </a:xfrm>
          <a:prstGeom prst="rect">
            <a:avLst/>
          </a:prstGeom>
          <a:solidFill>
            <a:srgbClr val="E6B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8974C8-238F-BAFE-169D-D96062DE0C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36245" y="738753"/>
            <a:ext cx="867906" cy="619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796B60B-9B58-8AD9-D878-F94F1B68DC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94191" y="738753"/>
            <a:ext cx="867906" cy="61993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7B6CC0E-538C-D7D0-EB42-CFAC2F812E10}"/>
              </a:ext>
            </a:extLst>
          </p:cNvPr>
          <p:cNvCxnSpPr>
            <a:cxnSpLocks/>
          </p:cNvCxnSpPr>
          <p:nvPr/>
        </p:nvCxnSpPr>
        <p:spPr>
          <a:xfrm>
            <a:off x="6073324" y="460806"/>
            <a:ext cx="0" cy="11758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C9A73CD-A25F-9A11-05BB-2FCF312BD5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33227" y="314286"/>
            <a:ext cx="288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Accent Colors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1F1FC76-FEF0-045C-AD6F-A33A042821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4548" y="1370868"/>
            <a:ext cx="867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latin typeface="Verdana" panose="020B0604030504040204" pitchFamily="34" charset="0"/>
                <a:ea typeface="Verdana" panose="020B0604030504040204" pitchFamily="34" charset="0"/>
              </a:rPr>
              <a:t>Blue</a:t>
            </a:r>
            <a:b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HEX#23408f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30F3587-39E0-3A92-6E2C-9732637F6B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46515" y="1370868"/>
            <a:ext cx="867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latin typeface="Verdana" panose="020B0604030504040204" pitchFamily="34" charset="0"/>
                <a:ea typeface="Verdana" panose="020B0604030504040204" pitchFamily="34" charset="0"/>
              </a:rPr>
              <a:t>Light Blue</a:t>
            </a:r>
          </a:p>
          <a:p>
            <a:pPr algn="ctr"/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HEX#4078bd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C9F68FF-8118-112D-8651-4E8B42A67E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0443" y="1370868"/>
            <a:ext cx="867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latin typeface="Verdana" panose="020B0604030504040204" pitchFamily="34" charset="0"/>
                <a:ea typeface="Verdana" panose="020B0604030504040204" pitchFamily="34" charset="0"/>
              </a:rPr>
              <a:t>Red</a:t>
            </a:r>
          </a:p>
          <a:p>
            <a:pPr algn="ctr"/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HEX#d2232a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B6A240-506A-5A8E-08BA-B200B3FB00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65833" y="1370868"/>
            <a:ext cx="867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latin typeface="Verdana" panose="020B0604030504040204" pitchFamily="34" charset="0"/>
                <a:ea typeface="Verdana" panose="020B0604030504040204" pitchFamily="34" charset="0"/>
              </a:rPr>
              <a:t>White</a:t>
            </a:r>
          </a:p>
          <a:p>
            <a:pPr algn="ctr"/>
            <a:r>
              <a:rPr lang="en-US" sz="800" err="1">
                <a:latin typeface="Verdana" panose="020B0604030504040204" pitchFamily="34" charset="0"/>
                <a:ea typeface="Verdana" panose="020B0604030504040204" pitchFamily="34" charset="0"/>
              </a:rPr>
              <a:t>HEX#ffffff</a:t>
            </a:r>
            <a:endParaRPr lang="en-US" sz="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607345-1E0C-6BD2-D825-45AC5A5EB4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12909" y="1370868"/>
            <a:ext cx="867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latin typeface="Verdana" panose="020B0604030504040204" pitchFamily="34" charset="0"/>
                <a:ea typeface="Verdana" panose="020B0604030504040204" pitchFamily="34" charset="0"/>
              </a:rPr>
              <a:t>Orange</a:t>
            </a:r>
          </a:p>
          <a:p>
            <a:pPr algn="ctr"/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HEX#e76120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3D0ED6-10A6-3E52-24AA-8E5203B98E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78299" y="1370868"/>
            <a:ext cx="867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latin typeface="Verdana" panose="020B0604030504040204" pitchFamily="34" charset="0"/>
                <a:ea typeface="Verdana" panose="020B0604030504040204" pitchFamily="34" charset="0"/>
              </a:rPr>
              <a:t>Yellow</a:t>
            </a:r>
          </a:p>
          <a:p>
            <a:pPr algn="ctr"/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HEX#e6b00f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4E34AD3-F24D-0C45-9A4B-E0A7D10A89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32227" y="1370868"/>
            <a:ext cx="867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latin typeface="Verdana" panose="020B0604030504040204" pitchFamily="34" charset="0"/>
                <a:ea typeface="Verdana" panose="020B0604030504040204" pitchFamily="34" charset="0"/>
              </a:rPr>
              <a:t>Black</a:t>
            </a:r>
          </a:p>
          <a:p>
            <a:pPr algn="ctr"/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HEX#000000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1D8A7E9-6864-A5E5-6A1F-9A08B08417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94191" y="1370868"/>
            <a:ext cx="867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latin typeface="Verdana" panose="020B0604030504040204" pitchFamily="34" charset="0"/>
                <a:ea typeface="Verdana" panose="020B0604030504040204" pitchFamily="34" charset="0"/>
              </a:rPr>
              <a:t>Gray</a:t>
            </a:r>
          </a:p>
          <a:p>
            <a:pPr algn="ctr"/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HEX#595959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63F7206-C774-BD3D-2D87-48F3795A79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12909" y="2323881"/>
            <a:ext cx="34586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SOTS Branded Fonts</a:t>
            </a:r>
          </a:p>
          <a:p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Serif Fonts:</a:t>
            </a:r>
          </a:p>
          <a:p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</a:rPr>
              <a:t>     Verdana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 (default)</a:t>
            </a:r>
            <a:b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en-US" sz="1400">
                <a:latin typeface="Trade Gothic LT Std Bold" panose="020B0803040303020004" pitchFamily="34" charset="0"/>
                <a:ea typeface="Verdana" panose="020B0604030504040204" pitchFamily="34" charset="0"/>
              </a:rPr>
              <a:t>Trade Gothic </a:t>
            </a:r>
            <a:r>
              <a:rPr lang="en-US" sz="1400" spc="-50">
                <a:latin typeface="Trade Gothic LT Std" panose="020B0503040303020004" pitchFamily="34" charset="0"/>
                <a:ea typeface="Verdana" panose="020B0604030504040204" pitchFamily="34" charset="0"/>
              </a:rPr>
              <a:t>(requires a license)</a:t>
            </a:r>
          </a:p>
          <a:p>
            <a:endParaRPr lang="en-US" sz="1400" spc="-50">
              <a:latin typeface="Trade Gothic LT Std" panose="020B0503040303020004" pitchFamily="34" charset="0"/>
              <a:ea typeface="Verdana" panose="020B0604030504040204" pitchFamily="34" charset="0"/>
            </a:endParaRPr>
          </a:p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San Serif Font:</a:t>
            </a:r>
          </a:p>
          <a:p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en-US" sz="1400" b="1">
                <a:latin typeface="Clarendon" pitchFamily="2" charset="0"/>
                <a:ea typeface="Verdana" panose="020B0604030504040204" pitchFamily="34" charset="0"/>
              </a:rPr>
              <a:t>Clarendon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341FF8C-A959-9854-CCAC-749F870BC6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12909" y="6119247"/>
            <a:ext cx="555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</a:rPr>
              <a:t>SOTS Branding Guidelines</a:t>
            </a:r>
          </a:p>
        </p:txBody>
      </p:sp>
    </p:spTree>
    <p:extLst>
      <p:ext uri="{BB962C8B-B14F-4D97-AF65-F5344CB8AC3E}">
        <p14:creationId xmlns:p14="http://schemas.microsoft.com/office/powerpoint/2010/main" val="4351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8F003D5E-ABBC-D278-854D-E6262ED2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4805900"/>
            <a:ext cx="873966" cy="841071"/>
          </a:xfrm>
          <a:prstGeom prst="rect">
            <a:avLst/>
          </a:prstGeom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FD3046A5-7896-9507-5A52-D793F079B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9" y="5957038"/>
            <a:ext cx="1733988" cy="3244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4FE258-998E-1800-B173-0EF0ABF24F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71348" y="815624"/>
            <a:ext cx="1433217" cy="9456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13B76-0026-4F27-0435-E632718E04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38944" y="4722260"/>
            <a:ext cx="2123936" cy="16419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qr code&#10;&#10;Description automatically generated">
            <a:extLst>
              <a:ext uri="{FF2B5EF4-FFF2-40B4-BE49-F238E27FC236}">
                <a16:creationId xmlns:a16="http://schemas.microsoft.com/office/drawing/2014/main" id="{16709903-2730-1A43-62A2-03D83E213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37" y="4805900"/>
            <a:ext cx="873966" cy="841071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65EC1A9A-5003-A0A8-7011-DFC2E59AA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37" y="5928895"/>
            <a:ext cx="1733988" cy="324418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7173BE-06A3-E5F6-D587-B83E9D640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99" y="3243036"/>
            <a:ext cx="1556956" cy="2338552"/>
          </a:xfrm>
          <a:prstGeom prst="rect">
            <a:avLst/>
          </a:prstGeom>
        </p:spPr>
      </p:pic>
      <p:pic>
        <p:nvPicPr>
          <p:cNvPr id="9" name="Picture 8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9810C7A1-1CF8-2C45-B50B-80FF23F44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85" y="3243036"/>
            <a:ext cx="1556956" cy="233855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576E567-AC9F-E2FE-F9E4-3D1C2D609B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10" y="857579"/>
            <a:ext cx="1220989" cy="861739"/>
          </a:xfrm>
          <a:prstGeom prst="rect">
            <a:avLst/>
          </a:prstGeom>
        </p:spPr>
      </p:pic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414DC28D-4117-029B-764A-C45C3C2E90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5" y="940909"/>
            <a:ext cx="1221116" cy="778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AC57C5-C3D0-5E37-AFE7-C717CB3705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3365" y="1904661"/>
            <a:ext cx="1221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Transparent Background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2190A-3E87-70A4-390C-51AD1EB39B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71347" y="1907603"/>
            <a:ext cx="143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White </a:t>
            </a:r>
            <a:b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F571DC-DB12-6290-224D-42D09A54B8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3999" y="412579"/>
            <a:ext cx="167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VOTE LOCAL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8543EF-05F7-5066-9ABE-54513E7D62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1805" y="6177265"/>
            <a:ext cx="579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</a:rPr>
              <a:t>Various SOTS Elements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0D56F-B1CF-8CD5-7F70-4F042F1554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3693" y="4076831"/>
            <a:ext cx="478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VOTE = VOICE 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(color / B+W; stacked / 1-line)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DC9500-D3FA-2579-D42E-110D778F9A4F}"/>
              </a:ext>
            </a:extLst>
          </p:cNvPr>
          <p:cNvCxnSpPr>
            <a:cxnSpLocks/>
          </p:cNvCxnSpPr>
          <p:nvPr/>
        </p:nvCxnSpPr>
        <p:spPr>
          <a:xfrm>
            <a:off x="6541284" y="1268942"/>
            <a:ext cx="0" cy="46599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1315C1B-F4E1-4366-ED6D-7FF1B33D47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13615" y="2919637"/>
            <a:ext cx="277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BALLOT DROP BOX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45FA27-5820-BD94-E6D2-E848811DD3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37956" y="5511224"/>
            <a:ext cx="1146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No Ballot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2EC3F2-A1AF-D23E-561D-910AF3CA7E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43011" y="5497420"/>
            <a:ext cx="1141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</a:rPr>
              <a:t>with Ballot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5F6FA7-A15B-4658-7428-FBD191ECF6E1}"/>
              </a:ext>
            </a:extLst>
          </p:cNvPr>
          <p:cNvCxnSpPr>
            <a:cxnSpLocks/>
          </p:cNvCxnSpPr>
          <p:nvPr/>
        </p:nvCxnSpPr>
        <p:spPr>
          <a:xfrm>
            <a:off x="426720" y="2338762"/>
            <a:ext cx="57343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1713F5E-E0A0-F490-74B0-FCB50D5E12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49089" y="412579"/>
            <a:ext cx="258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CEO PLEDGE BADGE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2F7362-4117-1705-9789-EAA5965316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0429" y="943269"/>
            <a:ext cx="1211970" cy="134267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9CF9B2-87C2-3AE4-8496-1696B57F5678}"/>
              </a:ext>
            </a:extLst>
          </p:cNvPr>
          <p:cNvCxnSpPr>
            <a:cxnSpLocks/>
          </p:cNvCxnSpPr>
          <p:nvPr/>
        </p:nvCxnSpPr>
        <p:spPr>
          <a:xfrm>
            <a:off x="6838192" y="2639498"/>
            <a:ext cx="47855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DF5A15-F1F4-C7E9-5295-AB7410B6CF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1818" y="2550305"/>
            <a:ext cx="307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VOTE EVERY NOVEMBER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521025-B35A-CF36-42A7-35D8E28271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4" y="3272148"/>
            <a:ext cx="2655819" cy="28298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7979CD8-3B67-304F-915D-890BB98FD2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68524" y="3095768"/>
            <a:ext cx="2892500" cy="5508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29953EC-01DF-FA4D-F17E-621424E82C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868" y="3229704"/>
            <a:ext cx="2655812" cy="28298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5122EF-E9BF-26AB-0EB1-B84C993C2B51}"/>
              </a:ext>
            </a:extLst>
          </p:cNvPr>
          <p:cNvCxnSpPr>
            <a:cxnSpLocks/>
          </p:cNvCxnSpPr>
          <p:nvPr/>
        </p:nvCxnSpPr>
        <p:spPr>
          <a:xfrm>
            <a:off x="426720" y="3858698"/>
            <a:ext cx="57343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80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48D2B9-3722-01CC-7E50-1E80AF550C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07430" y="1040701"/>
            <a:ext cx="627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Deputy Secretary Jennifer D. Barahona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77ED5-44A4-F484-2BEA-7E2377880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759" y="1608724"/>
            <a:ext cx="2227935" cy="2194348"/>
          </a:xfrm>
          <a:prstGeom prst="rect">
            <a:avLst/>
          </a:prstGeom>
        </p:spPr>
      </p:pic>
      <p:pic>
        <p:nvPicPr>
          <p:cNvPr id="3" name="Picture 2" descr="A picture containing indoor, person, table, dining table&#10;&#10;Description automatically generated">
            <a:extLst>
              <a:ext uri="{FF2B5EF4-FFF2-40B4-BE49-F238E27FC236}">
                <a16:creationId xmlns:a16="http://schemas.microsoft.com/office/drawing/2014/main" id="{A3C1DC03-2E43-7C82-0A07-82101291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76" y="1608724"/>
            <a:ext cx="3309535" cy="2206356"/>
          </a:xfrm>
          <a:prstGeom prst="rect">
            <a:avLst/>
          </a:prstGeom>
        </p:spPr>
      </p:pic>
      <p:pic>
        <p:nvPicPr>
          <p:cNvPr id="5" name="Picture 4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F346FC5B-FC58-19BF-27DE-D7782C0FE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76" y="4164663"/>
            <a:ext cx="3309535" cy="2206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2012F-E91E-670A-8181-18112AB6C7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352" y="1040701"/>
            <a:ext cx="351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Secretary Stephanie Thomas</a:t>
            </a:r>
          </a:p>
        </p:txBody>
      </p:sp>
      <p:pic>
        <p:nvPicPr>
          <p:cNvPr id="12" name="Picture 11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5DFA89C3-7F55-5D5B-EF4B-1DD2F53BCF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" t="-5012" r="-1313" b="2856"/>
          <a:stretch/>
        </p:blipFill>
        <p:spPr>
          <a:xfrm>
            <a:off x="5060932" y="4800600"/>
            <a:ext cx="1274998" cy="15704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7F337B-79B5-9466-B7BA-F36D159B84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4352" y="673624"/>
            <a:ext cx="351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HEADSHOTS:</a:t>
            </a:r>
          </a:p>
        </p:txBody>
      </p:sp>
    </p:spTree>
    <p:extLst>
      <p:ext uri="{BB962C8B-B14F-4D97-AF65-F5344CB8AC3E}">
        <p14:creationId xmlns:p14="http://schemas.microsoft.com/office/powerpoint/2010/main" val="377514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94508-59A6-4E15-BF41-037A9287E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B97BF-0572-BC61-AC32-AC27C5D774CC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8C5EF9AF-5B3D-DAF1-13C8-ECD366906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68D193-C349-0D0B-2C1F-AD5039256E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ABDEA-D97B-B8D4-03AF-DB7AC16442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D80EAE2-DD94-8B34-FC8D-DD6EE3727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0148F-2BD8-CE63-E864-FBEFCC0E024C}"/>
              </a:ext>
            </a:extLst>
          </p:cNvPr>
          <p:cNvSpPr txBox="1"/>
          <p:nvPr/>
        </p:nvSpPr>
        <p:spPr>
          <a:xfrm>
            <a:off x="4065043" y="1107151"/>
            <a:ext cx="761540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000" b="1">
                <a:solidFill>
                  <a:prstClr val="white"/>
                </a:solidFill>
                <a:latin typeface="Verdana"/>
                <a:ea typeface="Verdana"/>
              </a:rPr>
              <a:t>Agenda</a:t>
            </a:r>
            <a:endParaRPr lang="en-US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B05903-20A8-CA2E-48F1-7321777AFCCA}"/>
              </a:ext>
            </a:extLst>
          </p:cNvPr>
          <p:cNvSpPr txBox="1"/>
          <p:nvPr/>
        </p:nvSpPr>
        <p:spPr>
          <a:xfrm>
            <a:off x="3405267" y="2262277"/>
            <a:ext cx="8611580" cy="21196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lvl="1" indent="-514350">
              <a:lnSpc>
                <a:spcPct val="150000"/>
              </a:lnSpc>
              <a:spcBef>
                <a:spcPts val="1200"/>
              </a:spcBef>
              <a:buAutoNum type="arabicPeriod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Early Voting</a:t>
            </a:r>
            <a:endParaRPr lang="en-US">
              <a:ea typeface="Calibri"/>
              <a:cs typeface="Calibri"/>
            </a:endParaRPr>
          </a:p>
          <a:p>
            <a:pPr marL="514350" lvl="1" indent="-514350">
              <a:lnSpc>
                <a:spcPct val="15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Collaboration</a:t>
            </a:r>
          </a:p>
          <a:p>
            <a:pPr marL="514350" lvl="1" indent="-514350">
              <a:lnSpc>
                <a:spcPct val="15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Future Landscape</a:t>
            </a:r>
          </a:p>
        </p:txBody>
      </p:sp>
    </p:spTree>
    <p:extLst>
      <p:ext uri="{BB962C8B-B14F-4D97-AF65-F5344CB8AC3E}">
        <p14:creationId xmlns:p14="http://schemas.microsoft.com/office/powerpoint/2010/main" val="183123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Rectangle 1192">
            <a:extLst>
              <a:ext uri="{FF2B5EF4-FFF2-40B4-BE49-F238E27FC236}">
                <a16:creationId xmlns:a16="http://schemas.microsoft.com/office/drawing/2014/main" id="{95F43B0D-6FAA-C549-E761-8C7D382537FB}"/>
              </a:ext>
            </a:extLst>
          </p:cNvPr>
          <p:cNvSpPr/>
          <p:nvPr/>
        </p:nvSpPr>
        <p:spPr>
          <a:xfrm>
            <a:off x="1" y="-1"/>
            <a:ext cx="328108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8" name="Oval 1197">
            <a:extLst>
              <a:ext uri="{FF2B5EF4-FFF2-40B4-BE49-F238E27FC236}">
                <a16:creationId xmlns:a16="http://schemas.microsoft.com/office/drawing/2014/main" id="{1EB6D899-4A49-952D-2718-E36EED28C9C8}"/>
              </a:ext>
            </a:extLst>
          </p:cNvPr>
          <p:cNvSpPr/>
          <p:nvPr/>
        </p:nvSpPr>
        <p:spPr>
          <a:xfrm>
            <a:off x="7978481" y="530897"/>
            <a:ext cx="3437096" cy="3706484"/>
          </a:xfrm>
          <a:prstGeom prst="ellipse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9" name="Oval 1198">
            <a:extLst>
              <a:ext uri="{FF2B5EF4-FFF2-40B4-BE49-F238E27FC236}">
                <a16:creationId xmlns:a16="http://schemas.microsoft.com/office/drawing/2014/main" id="{E8E14ED4-62FE-B164-16B7-3870A6FDD3B8}"/>
              </a:ext>
            </a:extLst>
          </p:cNvPr>
          <p:cNvSpPr/>
          <p:nvPr/>
        </p:nvSpPr>
        <p:spPr>
          <a:xfrm rot="18000000">
            <a:off x="8333686" y="1495988"/>
            <a:ext cx="2726686" cy="2823560"/>
          </a:xfrm>
          <a:prstGeom prst="ellipse">
            <a:avLst/>
          </a:prstGeom>
          <a:solidFill>
            <a:srgbClr val="23408F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18" name="Group 1217">
            <a:extLst>
              <a:ext uri="{FF2B5EF4-FFF2-40B4-BE49-F238E27FC236}">
                <a16:creationId xmlns:a16="http://schemas.microsoft.com/office/drawing/2014/main" id="{CAFE5AC7-3D88-42C5-2457-E1210E2FFF66}"/>
              </a:ext>
            </a:extLst>
          </p:cNvPr>
          <p:cNvGrpSpPr/>
          <p:nvPr/>
        </p:nvGrpSpPr>
        <p:grpSpPr>
          <a:xfrm>
            <a:off x="4987842" y="1073678"/>
            <a:ext cx="3677095" cy="173820"/>
            <a:chOff x="4797706" y="1427354"/>
            <a:chExt cx="3677095" cy="173820"/>
          </a:xfrm>
        </p:grpSpPr>
        <p:cxnSp>
          <p:nvCxnSpPr>
            <p:cNvPr id="1205" name="Straight Connector 1204">
              <a:extLst>
                <a:ext uri="{FF2B5EF4-FFF2-40B4-BE49-F238E27FC236}">
                  <a16:creationId xmlns:a16="http://schemas.microsoft.com/office/drawing/2014/main" id="{52CAA1F9-B8B6-22E9-5DC1-2C69800A09DB}"/>
                </a:ext>
              </a:extLst>
            </p:cNvPr>
            <p:cNvCxnSpPr>
              <a:cxnSpLocks/>
            </p:cNvCxnSpPr>
            <p:nvPr/>
          </p:nvCxnSpPr>
          <p:spPr>
            <a:xfrm>
              <a:off x="4797706" y="1519344"/>
              <a:ext cx="3557628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6" name="Oval 1205">
              <a:extLst>
                <a:ext uri="{FF2B5EF4-FFF2-40B4-BE49-F238E27FC236}">
                  <a16:creationId xmlns:a16="http://schemas.microsoft.com/office/drawing/2014/main" id="{66EFEFE8-F581-39A4-FC9E-6E4955CC7509}"/>
                </a:ext>
              </a:extLst>
            </p:cNvPr>
            <p:cNvSpPr/>
            <p:nvPr/>
          </p:nvSpPr>
          <p:spPr>
            <a:xfrm>
              <a:off x="8300981" y="1427354"/>
              <a:ext cx="173820" cy="173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grpSp>
        <p:nvGrpSpPr>
          <p:cNvPr id="1220" name="Group 1219">
            <a:extLst>
              <a:ext uri="{FF2B5EF4-FFF2-40B4-BE49-F238E27FC236}">
                <a16:creationId xmlns:a16="http://schemas.microsoft.com/office/drawing/2014/main" id="{CF11E62B-0D28-4D6A-F8E6-AB8D33A59A6B}"/>
              </a:ext>
            </a:extLst>
          </p:cNvPr>
          <p:cNvGrpSpPr/>
          <p:nvPr/>
        </p:nvGrpSpPr>
        <p:grpSpPr>
          <a:xfrm>
            <a:off x="4995252" y="2467448"/>
            <a:ext cx="3677095" cy="173820"/>
            <a:chOff x="4797706" y="2337932"/>
            <a:chExt cx="3677095" cy="173820"/>
          </a:xfrm>
        </p:grpSpPr>
        <p:cxnSp>
          <p:nvCxnSpPr>
            <p:cNvPr id="1209" name="Straight Connector 1208">
              <a:extLst>
                <a:ext uri="{FF2B5EF4-FFF2-40B4-BE49-F238E27FC236}">
                  <a16:creationId xmlns:a16="http://schemas.microsoft.com/office/drawing/2014/main" id="{C40ED4BA-D64D-E491-CB30-D236AE3A4EEB}"/>
                </a:ext>
              </a:extLst>
            </p:cNvPr>
            <p:cNvCxnSpPr>
              <a:cxnSpLocks/>
            </p:cNvCxnSpPr>
            <p:nvPr/>
          </p:nvCxnSpPr>
          <p:spPr>
            <a:xfrm>
              <a:off x="4797706" y="2429922"/>
              <a:ext cx="3557628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0" name="Oval 1209">
              <a:extLst>
                <a:ext uri="{FF2B5EF4-FFF2-40B4-BE49-F238E27FC236}">
                  <a16:creationId xmlns:a16="http://schemas.microsoft.com/office/drawing/2014/main" id="{89B38451-095C-AAA4-53A6-305B181B57C6}"/>
                </a:ext>
              </a:extLst>
            </p:cNvPr>
            <p:cNvSpPr/>
            <p:nvPr/>
          </p:nvSpPr>
          <p:spPr>
            <a:xfrm>
              <a:off x="8300981" y="2337932"/>
              <a:ext cx="173820" cy="173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25" name="Picture 1224">
            <a:extLst>
              <a:ext uri="{FF2B5EF4-FFF2-40B4-BE49-F238E27FC236}">
                <a16:creationId xmlns:a16="http://schemas.microsoft.com/office/drawing/2014/main" id="{D6C4585C-DA88-4326-5A7D-718E4040C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8461" y="5925194"/>
            <a:ext cx="755726" cy="755726"/>
          </a:xfrm>
          <a:prstGeom prst="rect">
            <a:avLst/>
          </a:prstGeom>
        </p:spPr>
      </p:pic>
      <p:sp>
        <p:nvSpPr>
          <p:cNvPr id="1226" name="Title 1">
            <a:extLst>
              <a:ext uri="{FF2B5EF4-FFF2-40B4-BE49-F238E27FC236}">
                <a16:creationId xmlns:a16="http://schemas.microsoft.com/office/drawing/2014/main" id="{0CE5133A-9370-5CCF-E1C5-1F4C18D9605C}"/>
              </a:ext>
            </a:extLst>
          </p:cNvPr>
          <p:cNvSpPr txBox="1">
            <a:spLocks/>
          </p:cNvSpPr>
          <p:nvPr/>
        </p:nvSpPr>
        <p:spPr>
          <a:xfrm>
            <a:off x="290080" y="1168218"/>
            <a:ext cx="2429963" cy="17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Early Voting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 2024</a:t>
            </a:r>
          </a:p>
        </p:txBody>
      </p:sp>
      <p:pic>
        <p:nvPicPr>
          <p:cNvPr id="1228" name="Graphic 1227">
            <a:extLst>
              <a:ext uri="{FF2B5EF4-FFF2-40B4-BE49-F238E27FC236}">
                <a16:creationId xmlns:a16="http://schemas.microsoft.com/office/drawing/2014/main" id="{52D2518D-A1E3-78B6-D59A-7C1AD3AF6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662" y="3074872"/>
            <a:ext cx="1828800" cy="19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D031C5-76C1-057A-E271-01A1A7440CA0}"/>
              </a:ext>
            </a:extLst>
          </p:cNvPr>
          <p:cNvSpPr txBox="1"/>
          <p:nvPr/>
        </p:nvSpPr>
        <p:spPr>
          <a:xfrm>
            <a:off x="4160937" y="206481"/>
            <a:ext cx="345987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Verdana"/>
                <a:ea typeface="Verdana"/>
              </a:rPr>
              <a:t>1.76 million votes cast statewide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A560F-97EC-BFE3-6D75-11F7AFDC92CE}"/>
              </a:ext>
            </a:extLst>
          </p:cNvPr>
          <p:cNvSpPr txBox="1"/>
          <p:nvPr/>
        </p:nvSpPr>
        <p:spPr>
          <a:xfrm>
            <a:off x="4302993" y="1600251"/>
            <a:ext cx="279358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3408F"/>
                </a:solidFill>
                <a:effectLst/>
                <a:uLnTx/>
                <a:uFillTx/>
                <a:latin typeface="Verdana"/>
                <a:ea typeface="Verdana"/>
              </a:rPr>
              <a:t>740,000 early voters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972756-EF95-BFDF-A754-8662DA036BB1}"/>
              </a:ext>
            </a:extLst>
          </p:cNvPr>
          <p:cNvSpPr txBox="1">
            <a:spLocks/>
          </p:cNvSpPr>
          <p:nvPr/>
        </p:nvSpPr>
        <p:spPr>
          <a:xfrm>
            <a:off x="8461562" y="2521935"/>
            <a:ext cx="2534738" cy="791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40%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of the electorate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62A5D8-F2A8-E16E-84D9-DF174C3C9128}"/>
              </a:ext>
            </a:extLst>
          </p:cNvPr>
          <p:cNvSpPr/>
          <p:nvPr/>
        </p:nvSpPr>
        <p:spPr>
          <a:xfrm>
            <a:off x="4187099" y="4312371"/>
            <a:ext cx="1908901" cy="1752905"/>
          </a:xfrm>
          <a:prstGeom prst="ellipse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0A096A-756A-6D8E-5548-6BEDFE33C314}"/>
              </a:ext>
            </a:extLst>
          </p:cNvPr>
          <p:cNvSpPr/>
          <p:nvPr/>
        </p:nvSpPr>
        <p:spPr>
          <a:xfrm rot="18000000">
            <a:off x="4463119" y="4714233"/>
            <a:ext cx="1371652" cy="1395208"/>
          </a:xfrm>
          <a:prstGeom prst="ellipse">
            <a:avLst/>
          </a:prstGeom>
          <a:solidFill>
            <a:srgbClr val="23408F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8E7414-D77C-3528-2460-3D91EDD7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7490" y="10466588"/>
            <a:ext cx="755726" cy="755726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C9C368AE-6CAC-432A-A282-885779DA4299}"/>
              </a:ext>
            </a:extLst>
          </p:cNvPr>
          <p:cNvSpPr txBox="1">
            <a:spLocks/>
          </p:cNvSpPr>
          <p:nvPr/>
        </p:nvSpPr>
        <p:spPr>
          <a:xfrm>
            <a:off x="4383618" y="4815994"/>
            <a:ext cx="1653985" cy="803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% 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611B75-F936-01D6-2AB2-C09A215C6774}"/>
              </a:ext>
            </a:extLst>
          </p:cNvPr>
          <p:cNvSpPr txBox="1">
            <a:spLocks/>
          </p:cNvSpPr>
          <p:nvPr/>
        </p:nvSpPr>
        <p:spPr>
          <a:xfrm>
            <a:off x="3883528" y="4965921"/>
            <a:ext cx="2429963" cy="17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72369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Salisbury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72369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3FB91E4-3011-A019-185D-5637189D2B91}"/>
              </a:ext>
            </a:extLst>
          </p:cNvPr>
          <p:cNvSpPr/>
          <p:nvPr/>
        </p:nvSpPr>
        <p:spPr>
          <a:xfrm>
            <a:off x="6784733" y="4290932"/>
            <a:ext cx="1915400" cy="1791795"/>
          </a:xfrm>
          <a:prstGeom prst="ellipse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0808E0-A622-FE77-0227-431D27CB34FA}"/>
              </a:ext>
            </a:extLst>
          </p:cNvPr>
          <p:cNvSpPr/>
          <p:nvPr/>
        </p:nvSpPr>
        <p:spPr>
          <a:xfrm rot="18000000">
            <a:off x="7039465" y="4731684"/>
            <a:ext cx="1371652" cy="1395208"/>
          </a:xfrm>
          <a:prstGeom prst="ellipse">
            <a:avLst/>
          </a:prstGeom>
          <a:solidFill>
            <a:srgbClr val="23408F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CDE5020-D9F8-74F7-B89F-B9CD21CE7CEC}"/>
              </a:ext>
            </a:extLst>
          </p:cNvPr>
          <p:cNvSpPr txBox="1">
            <a:spLocks/>
          </p:cNvSpPr>
          <p:nvPr/>
        </p:nvSpPr>
        <p:spPr>
          <a:xfrm>
            <a:off x="6915440" y="4863759"/>
            <a:ext cx="1653985" cy="803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60% 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4D901FF-A090-B379-B657-1DF8DF932C99}"/>
              </a:ext>
            </a:extLst>
          </p:cNvPr>
          <p:cNvSpPr txBox="1">
            <a:spLocks/>
          </p:cNvSpPr>
          <p:nvPr/>
        </p:nvSpPr>
        <p:spPr>
          <a:xfrm>
            <a:off x="6400371" y="4948924"/>
            <a:ext cx="2429963" cy="17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72369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Madison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72369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088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3C266-CB2B-D38E-977C-1360175C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BABB5-C085-0A05-38E6-1CB5F26C600D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EFCD4E78-5C73-5CB3-ECAA-EF89F6EDD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F65D66-9F89-5B1D-AF14-FA3F9D9D79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D4A81E-63AF-8E99-AAD9-31CCE4443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00602AB-7F58-94BB-1A88-8D001C048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3EEF9D-BA31-506D-D87D-2627FE90A0EB}"/>
              </a:ext>
            </a:extLst>
          </p:cNvPr>
          <p:cNvSpPr txBox="1"/>
          <p:nvPr/>
        </p:nvSpPr>
        <p:spPr>
          <a:xfrm>
            <a:off x="4065043" y="1107151"/>
            <a:ext cx="761540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000" b="1">
                <a:solidFill>
                  <a:prstClr val="white"/>
                </a:solidFill>
                <a:latin typeface="Verdana"/>
                <a:ea typeface="Verdana"/>
              </a:rPr>
              <a:t>Working Together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DB748-7D4B-6696-560B-89E4E7694A75}"/>
              </a:ext>
            </a:extLst>
          </p:cNvPr>
          <p:cNvSpPr txBox="1"/>
          <p:nvPr/>
        </p:nvSpPr>
        <p:spPr>
          <a:xfrm>
            <a:off x="5791201" y="2262277"/>
            <a:ext cx="6225646" cy="39417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rgbClr val="723692"/>
                </a:solidFill>
                <a:latin typeface="Verdana"/>
                <a:ea typeface="Verdana"/>
              </a:rPr>
              <a:t>Connecticut elections are a partnership</a:t>
            </a:r>
          </a:p>
          <a:p>
            <a:pPr marL="685800" lvl="2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3408F"/>
                </a:solidFill>
                <a:latin typeface="Verdana"/>
                <a:ea typeface="Verdana"/>
              </a:rPr>
              <a:t>Local, state, and federal entities working together.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Learning from each other </a:t>
            </a:r>
          </a:p>
          <a:p>
            <a:pPr marL="685800" lvl="2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3408F"/>
                </a:solidFill>
                <a:latin typeface="Verdana"/>
                <a:ea typeface="Verdana"/>
              </a:rPr>
              <a:t>Listening and providing resources.</a:t>
            </a:r>
            <a:endParaRPr lang="en-US" sz="2400" b="1" dirty="0">
              <a:solidFill>
                <a:srgbClr val="723692"/>
              </a:solidFill>
              <a:latin typeface="Verdana"/>
              <a:ea typeface="Verdana"/>
            </a:endParaRPr>
          </a:p>
        </p:txBody>
      </p:sp>
      <p:pic>
        <p:nvPicPr>
          <p:cNvPr id="10" name="Picture 9" descr="Text&#10;&#10;AI-generated content may be incorrect.">
            <a:extLst>
              <a:ext uri="{FF2B5EF4-FFF2-40B4-BE49-F238E27FC236}">
                <a16:creationId xmlns:a16="http://schemas.microsoft.com/office/drawing/2014/main" id="{6037BC4F-AA7D-005B-1465-940784231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143">
            <a:off x="294026" y="3136818"/>
            <a:ext cx="5024424" cy="27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4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C724-C7CC-1E31-11F3-34AE50486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200AFD-CD25-010B-0211-4B6AF62E943A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09099168-6E6A-E635-64BE-2F25BA73F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044E51-6484-50AD-214C-094A0ED2EC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87ECCE-7D12-C68E-D691-358683D9A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3E9B608-7E60-3C75-3C0A-96569BEB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915842-FD8B-E91E-31F3-41FFC3C74330}"/>
              </a:ext>
            </a:extLst>
          </p:cNvPr>
          <p:cNvSpPr txBox="1"/>
          <p:nvPr/>
        </p:nvSpPr>
        <p:spPr>
          <a:xfrm>
            <a:off x="4065043" y="1107151"/>
            <a:ext cx="761540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000" b="1">
                <a:solidFill>
                  <a:prstClr val="white"/>
                </a:solidFill>
                <a:latin typeface="Verdana"/>
                <a:ea typeface="Verdana"/>
              </a:rPr>
              <a:t>Registrars Deserve a Raise!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A618C-1324-6C61-1FC0-57E7B298BB23}"/>
              </a:ext>
            </a:extLst>
          </p:cNvPr>
          <p:cNvSpPr txBox="1"/>
          <p:nvPr/>
        </p:nvSpPr>
        <p:spPr>
          <a:xfrm>
            <a:off x="3405267" y="2262277"/>
            <a:ext cx="8611580" cy="36277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Early Voting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Voting Tabulators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Voter Registration System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Election Management System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Other laws</a:t>
            </a:r>
          </a:p>
        </p:txBody>
      </p:sp>
    </p:spTree>
    <p:extLst>
      <p:ext uri="{BB962C8B-B14F-4D97-AF65-F5344CB8AC3E}">
        <p14:creationId xmlns:p14="http://schemas.microsoft.com/office/powerpoint/2010/main" val="238714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88B7F-C9F8-EAB8-3FB8-98536F623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99EC94-9360-AAFF-001B-A6190259434D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3BF09C6-3DCD-3F48-0633-434CE141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3769C5-03EE-0017-3AF7-64683D207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0C8DD-2DC0-7325-6FE5-3B436D5703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53E232F-1265-240D-339E-D941138E0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BBF4EB-3BBA-034D-1B52-E08D3EA74ECC}"/>
              </a:ext>
            </a:extLst>
          </p:cNvPr>
          <p:cNvSpPr txBox="1"/>
          <p:nvPr/>
        </p:nvSpPr>
        <p:spPr>
          <a:xfrm>
            <a:off x="4065043" y="1107151"/>
            <a:ext cx="761540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000" b="1">
                <a:solidFill>
                  <a:prstClr val="white"/>
                </a:solidFill>
                <a:latin typeface="Verdana"/>
                <a:ea typeface="Verdana"/>
              </a:rPr>
              <a:t>Federal Initiatives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B7BD9B-0C8C-2D83-5917-1665917EAA22}"/>
              </a:ext>
            </a:extLst>
          </p:cNvPr>
          <p:cNvSpPr txBox="1"/>
          <p:nvPr/>
        </p:nvSpPr>
        <p:spPr>
          <a:xfrm>
            <a:off x="3194343" y="2515056"/>
            <a:ext cx="8816810" cy="3642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SAVE Act – in Congress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SAVE Program – run by USCIS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DOJ Request for Voter Files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DOJ Criminal Arm to Investigate 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Executive Order “Preserving Elections”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82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AE0D4-1862-26F9-DEF5-D9F4237C4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32191-384E-6DC1-3293-AFE90DE794C6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E386F0FB-E9FD-BE17-0474-019C56622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5DA8AD-4365-6B98-E45F-5CA8507F0C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C19BC-25B4-EAFD-4192-F2B184FA80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993D2A-0EF8-29B5-A4E4-FFB9F5BF3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921D17-3CEE-9400-84AF-555EE04E0F94}"/>
              </a:ext>
            </a:extLst>
          </p:cNvPr>
          <p:cNvSpPr txBox="1"/>
          <p:nvPr/>
        </p:nvSpPr>
        <p:spPr>
          <a:xfrm>
            <a:off x="4065043" y="1107151"/>
            <a:ext cx="761540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000" b="1">
                <a:solidFill>
                  <a:prstClr val="white"/>
                </a:solidFill>
                <a:latin typeface="Verdana"/>
                <a:ea typeface="Verdana"/>
              </a:rPr>
              <a:t>Federal Cuts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EE830-B8CE-EF8E-EA98-27A01966B8B5}"/>
              </a:ext>
            </a:extLst>
          </p:cNvPr>
          <p:cNvSpPr txBox="1"/>
          <p:nvPr/>
        </p:nvSpPr>
        <p:spPr>
          <a:xfrm>
            <a:off x="3194343" y="2515056"/>
            <a:ext cx="8779335" cy="21196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Help America Vote Act – $750,000 reduction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Election Security Funding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srgbClr val="723692"/>
                </a:solidFill>
                <a:latin typeface="Verdana"/>
                <a:ea typeface="Verdana"/>
              </a:rPr>
              <a:t>Cybersecurity Monitoring</a:t>
            </a:r>
            <a:endParaRPr lang="en-US" sz="2600" b="1">
              <a:solidFill>
                <a:srgbClr val="723692"/>
              </a:solidFill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28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C8CD4-3105-809A-EC0D-2898DD7D2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Rectangle 1192">
            <a:extLst>
              <a:ext uri="{FF2B5EF4-FFF2-40B4-BE49-F238E27FC236}">
                <a16:creationId xmlns:a16="http://schemas.microsoft.com/office/drawing/2014/main" id="{A1BC44DA-5E6F-5860-DF44-883C227B5224}"/>
              </a:ext>
            </a:extLst>
          </p:cNvPr>
          <p:cNvSpPr/>
          <p:nvPr/>
        </p:nvSpPr>
        <p:spPr>
          <a:xfrm>
            <a:off x="1" y="-1"/>
            <a:ext cx="328108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5" name="Picture 1224">
            <a:extLst>
              <a:ext uri="{FF2B5EF4-FFF2-40B4-BE49-F238E27FC236}">
                <a16:creationId xmlns:a16="http://schemas.microsoft.com/office/drawing/2014/main" id="{BE09CB60-9A1F-EBEA-0F34-3B6572578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8461" y="5925194"/>
            <a:ext cx="755726" cy="755726"/>
          </a:xfrm>
          <a:prstGeom prst="rect">
            <a:avLst/>
          </a:prstGeom>
        </p:spPr>
      </p:pic>
      <p:sp>
        <p:nvSpPr>
          <p:cNvPr id="1226" name="Title 1">
            <a:extLst>
              <a:ext uri="{FF2B5EF4-FFF2-40B4-BE49-F238E27FC236}">
                <a16:creationId xmlns:a16="http://schemas.microsoft.com/office/drawing/2014/main" id="{AFE6F1DE-FEA5-1787-F312-87D2C9F9CB68}"/>
              </a:ext>
            </a:extLst>
          </p:cNvPr>
          <p:cNvSpPr txBox="1">
            <a:spLocks/>
          </p:cNvSpPr>
          <p:nvPr/>
        </p:nvSpPr>
        <p:spPr>
          <a:xfrm>
            <a:off x="162495" y="1222809"/>
            <a:ext cx="2868297" cy="17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Verdana"/>
                <a:ea typeface="Verdana"/>
              </a:rPr>
              <a:t>How we Protect the Integrity of the Vote</a:t>
            </a:r>
            <a:endParaRPr lang="en-US">
              <a:solidFill>
                <a:prstClr val="white"/>
              </a:solidFill>
              <a:ea typeface="Calibri Light"/>
              <a:cs typeface="Calibri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77E1A6-C83A-4259-6E95-B4CD5633D201}"/>
              </a:ext>
            </a:extLst>
          </p:cNvPr>
          <p:cNvSpPr txBox="1">
            <a:spLocks/>
          </p:cNvSpPr>
          <p:nvPr/>
        </p:nvSpPr>
        <p:spPr>
          <a:xfrm>
            <a:off x="6542370" y="4070136"/>
            <a:ext cx="2534738" cy="791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40%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of the electorate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02712-6624-52D9-52B9-33F9CADE0921}"/>
              </a:ext>
            </a:extLst>
          </p:cNvPr>
          <p:cNvSpPr/>
          <p:nvPr/>
        </p:nvSpPr>
        <p:spPr>
          <a:xfrm>
            <a:off x="3667372" y="2469384"/>
            <a:ext cx="1671659" cy="3337056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99E0E-AF44-75BA-963C-B58095D801F3}"/>
              </a:ext>
            </a:extLst>
          </p:cNvPr>
          <p:cNvSpPr/>
          <p:nvPr/>
        </p:nvSpPr>
        <p:spPr>
          <a:xfrm>
            <a:off x="5735125" y="2469384"/>
            <a:ext cx="1661221" cy="3337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40BCC5-A8A7-D206-0F33-308C04961846}"/>
              </a:ext>
            </a:extLst>
          </p:cNvPr>
          <p:cNvSpPr/>
          <p:nvPr/>
        </p:nvSpPr>
        <p:spPr>
          <a:xfrm>
            <a:off x="7813318" y="2469384"/>
            <a:ext cx="1671659" cy="3337056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DC064-FFC6-62A0-3C46-4113D884514D}"/>
              </a:ext>
            </a:extLst>
          </p:cNvPr>
          <p:cNvSpPr txBox="1"/>
          <p:nvPr/>
        </p:nvSpPr>
        <p:spPr>
          <a:xfrm>
            <a:off x="5662339" y="3018061"/>
            <a:ext cx="18067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/>
                <a:ea typeface="Calibri"/>
                <a:cs typeface="Calibri"/>
              </a:rPr>
              <a:t>State-of-the-art tabulators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94818-3311-4D88-DED2-14E426E6D090}"/>
              </a:ext>
            </a:extLst>
          </p:cNvPr>
          <p:cNvSpPr txBox="1"/>
          <p:nvPr/>
        </p:nvSpPr>
        <p:spPr>
          <a:xfrm>
            <a:off x="7818537" y="2974930"/>
            <a:ext cx="16680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/>
                <a:ea typeface="Calibri"/>
                <a:cs typeface="Calibri"/>
              </a:rPr>
              <a:t>Chain of custody</a:t>
            </a:r>
            <a:endParaRPr lang="en-US" sz="2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6CDA17-87D3-2D84-778D-B9C0D48C94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97" t="10188" r="17371" b="22570"/>
          <a:stretch>
            <a:fillRect/>
          </a:stretch>
        </p:blipFill>
        <p:spPr>
          <a:xfrm>
            <a:off x="3658976" y="1003781"/>
            <a:ext cx="1407502" cy="1424889"/>
          </a:xfrm>
          <a:prstGeom prst="rect">
            <a:avLst/>
          </a:prstGeom>
        </p:spPr>
      </p:pic>
      <p:pic>
        <p:nvPicPr>
          <p:cNvPr id="13" name="Picture 12" descr="Link with solid fill">
            <a:extLst>
              <a:ext uri="{FF2B5EF4-FFF2-40B4-BE49-F238E27FC236}">
                <a16:creationId xmlns:a16="http://schemas.microsoft.com/office/drawing/2014/main" id="{12FC6EA1-075C-09BD-B708-92D3CFEA6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73" r="673"/>
          <a:stretch/>
        </p:blipFill>
        <p:spPr>
          <a:xfrm>
            <a:off x="7971198" y="846812"/>
            <a:ext cx="1407021" cy="14262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84C4A3-25FC-9263-5F1E-D0962D1B0F1F}"/>
              </a:ext>
            </a:extLst>
          </p:cNvPr>
          <p:cNvSpPr/>
          <p:nvPr/>
        </p:nvSpPr>
        <p:spPr>
          <a:xfrm>
            <a:off x="9799883" y="2469384"/>
            <a:ext cx="1671659" cy="3337056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42750-781A-F080-F2DC-121980B8A90F}"/>
              </a:ext>
            </a:extLst>
          </p:cNvPr>
          <p:cNvSpPr txBox="1"/>
          <p:nvPr/>
        </p:nvSpPr>
        <p:spPr>
          <a:xfrm>
            <a:off x="9805102" y="2974930"/>
            <a:ext cx="16680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/>
                <a:ea typeface="Calibri"/>
                <a:cs typeface="Calibri"/>
              </a:rPr>
              <a:t>Post-election audits</a:t>
            </a:r>
            <a:endParaRPr lang="en-US" sz="2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83105A-2FB0-0A78-67C3-4BA2065EC2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390" t="1724" r="7668" b="14107"/>
          <a:stretch>
            <a:fillRect/>
          </a:stretch>
        </p:blipFill>
        <p:spPr>
          <a:xfrm>
            <a:off x="9957763" y="846812"/>
            <a:ext cx="1407021" cy="1426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D6817F-FAA6-CCD0-F752-4D2D4A9C3191}"/>
              </a:ext>
            </a:extLst>
          </p:cNvPr>
          <p:cNvSpPr txBox="1"/>
          <p:nvPr/>
        </p:nvSpPr>
        <p:spPr>
          <a:xfrm>
            <a:off x="3660526" y="3018061"/>
            <a:ext cx="16680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/>
                <a:ea typeface="Calibri"/>
                <a:cs typeface="Calibri"/>
              </a:rPr>
              <a:t>Paper ballots</a:t>
            </a:r>
          </a:p>
        </p:txBody>
      </p:sp>
      <p:pic>
        <p:nvPicPr>
          <p:cNvPr id="17" name="Graphic 16" descr="Remote learning math with solid fill">
            <a:extLst>
              <a:ext uri="{FF2B5EF4-FFF2-40B4-BE49-F238E27FC236}">
                <a16:creationId xmlns:a16="http://schemas.microsoft.com/office/drawing/2014/main" id="{ACF97A0D-88D1-BEB4-D505-57CB3B3C3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5125" y="887960"/>
            <a:ext cx="1656529" cy="16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EDCCD95607245B9FD96E4B62A6F3C" ma:contentTypeVersion="16" ma:contentTypeDescription="Create a new document." ma:contentTypeScope="" ma:versionID="79058a52a9bba394d9a22ce86d8fc6f1">
  <xsd:schema xmlns:xsd="http://www.w3.org/2001/XMLSchema" xmlns:xs="http://www.w3.org/2001/XMLSchema" xmlns:p="http://schemas.microsoft.com/office/2006/metadata/properties" xmlns:ns2="93df683d-6c4f-4202-98aa-65ad7520c0a1" xmlns:ns3="d166e982-5898-4485-b5a3-3530d2b31a9c" targetNamespace="http://schemas.microsoft.com/office/2006/metadata/properties" ma:root="true" ma:fieldsID="10a904c0683f69a8daf086e7e6648c5c" ns2:_="" ns3:_="">
    <xsd:import namespace="93df683d-6c4f-4202-98aa-65ad7520c0a1"/>
    <xsd:import namespace="d166e982-5898-4485-b5a3-3530d2b31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f683d-6c4f-4202-98aa-65ad7520c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6e982-5898-4485-b5a3-3530d2b31a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5a16cef-04e3-4bd1-b14f-46f0b60a77cf}" ma:internalName="TaxCatchAll" ma:showField="CatchAllData" ma:web="d166e982-5898-4485-b5a3-3530d2b31a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66e982-5898-4485-b5a3-3530d2b31a9c" xsi:nil="true"/>
    <lcf76f155ced4ddcb4097134ff3c332f xmlns="93df683d-6c4f-4202-98aa-65ad7520c0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0F2F55-47E2-4BD2-B6B6-79AF91C0AA07}">
  <ds:schemaRefs>
    <ds:schemaRef ds:uri="93df683d-6c4f-4202-98aa-65ad7520c0a1"/>
    <ds:schemaRef ds:uri="d166e982-5898-4485-b5a3-3530d2b31a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98A134-63D4-4D17-BDEE-2028D7E79F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F94AD1-3B54-4B1F-8213-99003A0EA277}">
  <ds:schemaRefs>
    <ds:schemaRef ds:uri="93df683d-6c4f-4202-98aa-65ad7520c0a1"/>
    <ds:schemaRef ds:uri="d166e982-5898-4485-b5a3-3530d2b31a9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471</Words>
  <Application>Microsoft Office PowerPoint</Application>
  <PresentationFormat>Widescreen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Clarendon</vt:lpstr>
      <vt:lpstr>Trade Gothic LT Std</vt:lpstr>
      <vt:lpstr>Trade Gothic LT Std 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Election Priorities</vt:lpstr>
      <vt:lpstr>PowerPoint Presentation</vt:lpstr>
      <vt:lpstr>Thank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Satterlee, Eliza</dc:creator>
  <cp:lastModifiedBy>Elizabeth Gara</cp:lastModifiedBy>
  <cp:revision>16</cp:revision>
  <dcterms:created xsi:type="dcterms:W3CDTF">2023-10-04T14:55:39Z</dcterms:created>
  <dcterms:modified xsi:type="dcterms:W3CDTF">2025-10-29T19:53:42Z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78500.0000000000</vt:lpwstr>
  </property>
  <property fmtid="{D5CDD505-2E9C-101B-9397-08002B2CF9AE}" pid="3" name="ContentTypeId">
    <vt:lpwstr>0x01010082CEDCCD95607245B9FD96E4B62A6F3C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